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Emanuella Mikityuk"/>
  <p:cmAuthor clrIdx="1" id="1" initials="" lastIdx="1" name="Matthew Le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A3F8E69-BC8A-480A-B579-51F049E6D3D8}">
  <a:tblStyle styleId="{4A3F8E69-BC8A-480A-B579-51F049E6D3D8}"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slide" Target="slides/slide29.xml"/><Relationship Id="rId14" Type="http://schemas.openxmlformats.org/officeDocument/2006/relationships/slide" Target="slides/slide6.xml"/><Relationship Id="rId36" Type="http://schemas.openxmlformats.org/officeDocument/2006/relationships/slide" Target="slides/slide28.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dt="2017-03-10T02:36:09.874">
    <p:pos x="6000" y="0"/>
    <p:text>Ask at first: where would you like to see yourself in context of full time/part time employment with Smartz Graphics?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1" idx="1" dt="2017-03-13T01:14:42.328">
    <p:pos x="6000" y="0"/>
    <p:text>This is a great slide, but it may be better if you split it into two. it's a lot of content to try to digest all at once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How did the business taxes go?</a:t>
            </a:r>
          </a:p>
          <a:p>
            <a:pPr lvl="0">
              <a:spcBef>
                <a:spcPts val="0"/>
              </a:spcBef>
              <a:buNone/>
            </a:pPr>
            <a:r>
              <a:rPr lang="en-US"/>
              <a:t>Where do you see your business in 6-12 months? Full time/part time goals?</a:t>
            </a:r>
          </a:p>
          <a:p>
            <a:pPr lvl="0">
              <a:spcBef>
                <a:spcPts val="0"/>
              </a:spcBef>
              <a:buNone/>
            </a:pPr>
            <a:r>
              <a:rPr lang="en-US"/>
              <a:t>Have there been any changes or updates?</a:t>
            </a:r>
          </a:p>
          <a:p>
            <a:pPr lvl="0">
              <a:spcBef>
                <a:spcPts val="0"/>
              </a:spcBef>
              <a:buNone/>
            </a:pPr>
            <a:r>
              <a:t/>
            </a:r>
            <a:endParaRPr/>
          </a:p>
        </p:txBody>
      </p:sp>
      <p:sp>
        <p:nvSpPr>
          <p:cNvPr id="210" name="Shape 2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Taymour</a:t>
            </a:r>
          </a:p>
        </p:txBody>
      </p:sp>
      <p:sp>
        <p:nvSpPr>
          <p:cNvPr id="309" name="Shape 30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Zac</a:t>
            </a:r>
          </a:p>
        </p:txBody>
      </p:sp>
      <p:sp>
        <p:nvSpPr>
          <p:cNvPr id="322" name="Shape 32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Zac</a:t>
            </a:r>
          </a:p>
        </p:txBody>
      </p:sp>
      <p:sp>
        <p:nvSpPr>
          <p:cNvPr id="335" name="Shape 3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5" name="Shape 345"/>
        <p:cNvGrpSpPr/>
        <p:nvPr/>
      </p:nvGrpSpPr>
      <p:grpSpPr>
        <a:xfrm>
          <a:off x="0" y="0"/>
          <a:ext cx="0" cy="0"/>
          <a:chOff x="0" y="0"/>
          <a:chExt cx="0" cy="0"/>
        </a:xfrm>
      </p:grpSpPr>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47" name="Shape 3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BIA/Kelsey = a marketing first that does R&amp;D in online marketing </a:t>
            </a:r>
          </a:p>
          <a:p>
            <a:pPr lvl="0">
              <a:spcBef>
                <a:spcPts val="0"/>
              </a:spcBef>
              <a:buNone/>
            </a:pPr>
            <a:r>
              <a:rPr lang="en-US"/>
              <a:t>Create a strong social media </a:t>
            </a:r>
            <a:r>
              <a:rPr b="1" lang="en-US"/>
              <a:t>in the next month</a:t>
            </a:r>
            <a:r>
              <a:rPr lang="en-US"/>
              <a:t>.</a:t>
            </a:r>
          </a:p>
          <a:p>
            <a:pPr lvl="0">
              <a:spcBef>
                <a:spcPts val="0"/>
              </a:spcBef>
              <a:buNone/>
            </a:pPr>
            <a:r>
              <a:rPr lang="en-US"/>
              <a:t>Branding over Social Media: people will be able to identify you with your work</a:t>
            </a:r>
          </a:p>
        </p:txBody>
      </p:sp>
      <p:sp>
        <p:nvSpPr>
          <p:cNvPr id="348" name="Shape 34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b="1" lang="en-US"/>
              <a:t>Your site really needs to compatible with mobile.</a:t>
            </a:r>
          </a:p>
        </p:txBody>
      </p:sp>
      <p:sp>
        <p:nvSpPr>
          <p:cNvPr id="360" name="Shape 36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We would love to see your “Community Page” online because it is exactly what a social media account should look like.</a:t>
            </a:r>
          </a:p>
          <a:p>
            <a:pPr lvl="0">
              <a:spcBef>
                <a:spcPts val="0"/>
              </a:spcBef>
              <a:buNone/>
            </a:pPr>
            <a:r>
              <a:rPr lang="en-US"/>
              <a:t>You want to use these ties to bring traffic onto your site.</a:t>
            </a:r>
          </a:p>
        </p:txBody>
      </p:sp>
      <p:sp>
        <p:nvSpPr>
          <p:cNvPr id="372" name="Shape 37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83" name="Shape 38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391" name="Shape 39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00" name="Shape 40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Why reach out to these people?</a:t>
            </a:r>
          </a:p>
          <a:p>
            <a:pPr lvl="0">
              <a:spcBef>
                <a:spcPts val="0"/>
              </a:spcBef>
              <a:buNone/>
            </a:pPr>
            <a:r>
              <a:rPr lang="en-US"/>
              <a:t>	-local professors in Davis</a:t>
            </a:r>
          </a:p>
          <a:p>
            <a:pPr lvl="0">
              <a:spcBef>
                <a:spcPts val="0"/>
              </a:spcBef>
              <a:buNone/>
            </a:pPr>
            <a:r>
              <a:rPr lang="en-US"/>
              <a:t>	-similar experiences to what you do</a:t>
            </a:r>
          </a:p>
          <a:p>
            <a:pPr lvl="0">
              <a:spcBef>
                <a:spcPts val="0"/>
              </a:spcBef>
              <a:buNone/>
            </a:pPr>
            <a:r>
              <a:rPr lang="en-US"/>
              <a:t>	-after this meeting you can talk to them about advice about your business and problems they may have had during their careers</a:t>
            </a:r>
          </a:p>
          <a:p>
            <a:pPr lvl="0">
              <a:spcBef>
                <a:spcPts val="0"/>
              </a:spcBef>
              <a:buNone/>
            </a:pPr>
            <a:r>
              <a:rPr lang="en-US"/>
              <a:t>	-advice regarding graphic design</a:t>
            </a:r>
          </a:p>
          <a:p>
            <a:pPr lvl="0">
              <a:spcBef>
                <a:spcPts val="0"/>
              </a:spcBef>
              <a:buNone/>
            </a:pPr>
            <a:r>
              <a:rPr lang="en-US"/>
              <a:t>BE SURE TO EMPHASIZE THAT WE RECOMMEND THAT AARON CONTACTS THESE PEOPLE BUT NOT THAT WE REQUIRE HIM TO DO SO. WE DID NOT CHECK IF THEY ARE ON BOARD. AARON IS NOT THEIR “MENTEE.” AARON IS REACHING OUT TO LEARN AND ADVICE NOT A PROGRAM</a:t>
            </a:r>
          </a:p>
          <a:p>
            <a:pPr lvl="0">
              <a:spcBef>
                <a:spcPts val="0"/>
              </a:spcBef>
              <a:buNone/>
            </a:pPr>
            <a:r>
              <a:t/>
            </a:r>
            <a:endParaRPr/>
          </a:p>
        </p:txBody>
      </p:sp>
      <p:sp>
        <p:nvSpPr>
          <p:cNvPr id="407" name="Shape 40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217" name="Shape 2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small business association (SBA)</a:t>
            </a:r>
          </a:p>
        </p:txBody>
      </p:sp>
      <p:sp>
        <p:nvSpPr>
          <p:cNvPr id="421" name="Shape 42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Jordan</a:t>
            </a:r>
          </a:p>
        </p:txBody>
      </p:sp>
      <p:sp>
        <p:nvSpPr>
          <p:cNvPr id="445" name="Shape 44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9" name="Shape 449"/>
        <p:cNvGrpSpPr/>
        <p:nvPr/>
      </p:nvGrpSpPr>
      <p:grpSpPr>
        <a:xfrm>
          <a:off x="0" y="0"/>
          <a:ext cx="0" cy="0"/>
          <a:chOff x="0" y="0"/>
          <a:chExt cx="0" cy="0"/>
        </a:xfrm>
      </p:grpSpPr>
      <p:sp>
        <p:nvSpPr>
          <p:cNvPr id="450" name="Shape 4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Taymour</a:t>
            </a:r>
          </a:p>
          <a:p>
            <a:pPr lvl="0">
              <a:spcBef>
                <a:spcPts val="0"/>
              </a:spcBef>
              <a:buNone/>
            </a:pPr>
            <a:r>
              <a:rPr lang="en-US" sz="1400"/>
              <a:t>Red Bull- </a:t>
            </a:r>
            <a:r>
              <a:rPr lang="en-US">
                <a:solidFill>
                  <a:srgbClr val="333333"/>
                </a:solidFill>
                <a:latin typeface="Arial"/>
                <a:ea typeface="Arial"/>
                <a:cs typeface="Arial"/>
                <a:sym typeface="Arial"/>
              </a:rPr>
              <a:t>wasn't always so popular. When energy drinks were first introduced to the public, they weren't immediately successful. Red Bull did take off, however, when the company started giving away drinks at VIP and sporting events. Now, Red Bull is one of the most in-demand energy drinks in the world</a:t>
            </a:r>
          </a:p>
        </p:txBody>
      </p:sp>
      <p:sp>
        <p:nvSpPr>
          <p:cNvPr id="451" name="Shape 4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465" name="Shape 46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sharpen your already refined skills. get exposure to dreamweaver or flash</a:t>
            </a:r>
          </a:p>
        </p:txBody>
      </p:sp>
      <p:sp>
        <p:nvSpPr>
          <p:cNvPr id="481" name="Shape 48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schedule online with PearsonVue, third party</a:t>
            </a:r>
          </a:p>
          <a:p>
            <a:pPr lvl="0">
              <a:spcBef>
                <a:spcPts val="0"/>
              </a:spcBef>
              <a:buNone/>
            </a:pPr>
            <a:r>
              <a:rPr lang="en-US"/>
              <a:t>locations all around, including woodland</a:t>
            </a:r>
          </a:p>
        </p:txBody>
      </p:sp>
      <p:sp>
        <p:nvSpPr>
          <p:cNvPr id="497" name="Shape 49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7" name="Shape 507"/>
        <p:cNvGrpSpPr/>
        <p:nvPr/>
      </p:nvGrpSpPr>
      <p:grpSpPr>
        <a:xfrm>
          <a:off x="0" y="0"/>
          <a:ext cx="0" cy="0"/>
          <a:chOff x="0" y="0"/>
          <a:chExt cx="0" cy="0"/>
        </a:xfrm>
      </p:grpSpPr>
      <p:sp>
        <p:nvSpPr>
          <p:cNvPr id="508" name="Shape 5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9" name="Shape 5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10" name="Shape 51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20" name="Shape 5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A List Apart.com (A Resource website for website makes) </a:t>
            </a:r>
          </a:p>
          <a:p>
            <a:pPr lvl="0">
              <a:spcBef>
                <a:spcPts val="0"/>
              </a:spcBef>
              <a:buNone/>
            </a:pPr>
            <a:r>
              <a:rPr lang="en-US"/>
              <a:t>Millo.co (A resource for </a:t>
            </a:r>
            <a:r>
              <a:rPr lang="en-US"/>
              <a:t>entrepreneurs</a:t>
            </a:r>
            <a:r>
              <a:rPr lang="en-US"/>
              <a:t> to start their own design firms or freelance) </a:t>
            </a:r>
          </a:p>
        </p:txBody>
      </p:sp>
      <p:sp>
        <p:nvSpPr>
          <p:cNvPr id="521" name="Shape 52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8" name="Shape 538"/>
        <p:cNvGrpSpPr/>
        <p:nvPr/>
      </p:nvGrpSpPr>
      <p:grpSpPr>
        <a:xfrm>
          <a:off x="0" y="0"/>
          <a:ext cx="0" cy="0"/>
          <a:chOff x="0" y="0"/>
          <a:chExt cx="0" cy="0"/>
        </a:xfrm>
      </p:grpSpPr>
      <p:sp>
        <p:nvSpPr>
          <p:cNvPr id="539" name="Shape 5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40" name="Shape 54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152400" lvl="0" marL="171450" rtl="0">
              <a:spcBef>
                <a:spcPts val="280"/>
              </a:spcBef>
              <a:buClr>
                <a:schemeClr val="dk1"/>
              </a:buClr>
              <a:buSzPct val="78571"/>
              <a:buFont typeface="Arial"/>
              <a:buNone/>
            </a:pPr>
            <a:r>
              <a:rPr lang="en-US" sz="1400"/>
              <a:t>If you want to stay constant: do what we recommend</a:t>
            </a:r>
          </a:p>
          <a:p>
            <a:pPr indent="-152400" lvl="0" marL="171450" rtl="0">
              <a:spcBef>
                <a:spcPts val="280"/>
              </a:spcBef>
              <a:buClr>
                <a:schemeClr val="dk1"/>
              </a:buClr>
              <a:buSzPct val="78571"/>
              <a:buFont typeface="Arial"/>
              <a:buNone/>
            </a:pPr>
            <a:r>
              <a:rPr lang="en-US" sz="1400"/>
              <a:t>if you want to grow: do what we say more aggressively</a:t>
            </a:r>
          </a:p>
          <a:p>
            <a:pPr indent="-228600" lvl="0" marL="457200" rtl="0">
              <a:spcBef>
                <a:spcPts val="280"/>
              </a:spcBef>
              <a:buClr>
                <a:schemeClr val="dk1"/>
              </a:buClr>
              <a:buChar char="-"/>
            </a:pPr>
            <a:r>
              <a:rPr lang="en-US" sz="1400"/>
              <a:t>If you want a community reputation focus services on the </a:t>
            </a:r>
          </a:p>
        </p:txBody>
      </p:sp>
      <p:sp>
        <p:nvSpPr>
          <p:cNvPr id="541" name="Shape 54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3" name="Shape 553"/>
        <p:cNvGrpSpPr/>
        <p:nvPr/>
      </p:nvGrpSpPr>
      <p:grpSpPr>
        <a:xfrm>
          <a:off x="0" y="0"/>
          <a:ext cx="0" cy="0"/>
          <a:chOff x="0" y="0"/>
          <a:chExt cx="0" cy="0"/>
        </a:xfrm>
      </p:grpSpPr>
      <p:sp>
        <p:nvSpPr>
          <p:cNvPr id="554" name="Shape 55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55" name="Shape 5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556" name="Shape 55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2" name="Shape 22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37" name="Shape 23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48" name="Shape 24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Emanuella</a:t>
            </a:r>
          </a:p>
          <a:p>
            <a:pPr lvl="0">
              <a:spcBef>
                <a:spcPts val="0"/>
              </a:spcBef>
              <a:buNone/>
            </a:pPr>
            <a:r>
              <a:rPr lang="en-US"/>
              <a:t>why do you have two home pages? please fix this</a:t>
            </a:r>
          </a:p>
        </p:txBody>
      </p:sp>
      <p:sp>
        <p:nvSpPr>
          <p:cNvPr id="257" name="Shape 257"/>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Jordan</a:t>
            </a:r>
          </a:p>
          <a:p>
            <a:pPr lvl="0" rtl="0">
              <a:spcBef>
                <a:spcPts val="0"/>
              </a:spcBef>
              <a:buNone/>
            </a:pPr>
            <a:r>
              <a:rPr lang="en-US"/>
              <a:t>stick to one color font</a:t>
            </a:r>
          </a:p>
        </p:txBody>
      </p:sp>
      <p:sp>
        <p:nvSpPr>
          <p:cNvPr id="270" name="Shape 27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Jordan</a:t>
            </a:r>
          </a:p>
        </p:txBody>
      </p:sp>
      <p:sp>
        <p:nvSpPr>
          <p:cNvPr id="283" name="Shape 28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Taymour</a:t>
            </a:r>
          </a:p>
        </p:txBody>
      </p:sp>
      <p:sp>
        <p:nvSpPr>
          <p:cNvPr id="296" name="Shape 296"/>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rtl="0">
              <a:spcBef>
                <a:spcPts val="0"/>
              </a:spcBef>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0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bg>
      <p:bgPr>
        <a:solidFill>
          <a:schemeClr val="lt1"/>
        </a:solidFill>
      </p:bgPr>
    </p:bg>
    <p:spTree>
      <p:nvGrpSpPr>
        <p:cNvPr id="16" name="Shape 16"/>
        <p:cNvGrpSpPr/>
        <p:nvPr/>
      </p:nvGrpSpPr>
      <p:grpSpPr>
        <a:xfrm>
          <a:off x="0" y="0"/>
          <a:ext cx="0" cy="0"/>
          <a:chOff x="0" y="0"/>
          <a:chExt cx="0" cy="0"/>
        </a:xfrm>
      </p:grpSpPr>
      <p:sp>
        <p:nvSpPr>
          <p:cNvPr id="17" name="Shape 17"/>
          <p:cNvSpPr txBox="1"/>
          <p:nvPr>
            <p:ph idx="1" type="body"/>
          </p:nvPr>
        </p:nvSpPr>
        <p:spPr>
          <a:xfrm>
            <a:off x="787400" y="3995869"/>
            <a:ext cx="7010400" cy="413041"/>
          </a:xfrm>
          <a:prstGeom prst="rect">
            <a:avLst/>
          </a:prstGeom>
          <a:noFill/>
          <a:ln>
            <a:noFill/>
          </a:ln>
        </p:spPr>
        <p:txBody>
          <a:bodyPr anchorCtr="0" anchor="ctr" bIns="91425" lIns="91425" rIns="91425" tIns="91425"/>
          <a:lstStyle>
            <a:lvl1pPr indent="0" lvl="0" marL="0" marR="0" rtl="0" algn="l">
              <a:spcBef>
                <a:spcPts val="400"/>
              </a:spcBef>
              <a:buClr>
                <a:srgbClr val="000000"/>
              </a:buClr>
              <a:buFont typeface="Arial"/>
              <a:buNone/>
              <a:defRPr b="0" i="1" sz="2000" u="none" cap="none" strike="noStrike">
                <a:solidFill>
                  <a:srgbClr val="000000"/>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cxnSp>
        <p:nvCxnSpPr>
          <p:cNvPr id="18" name="Shape 18"/>
          <p:cNvCxnSpPr/>
          <p:nvPr/>
        </p:nvCxnSpPr>
        <p:spPr>
          <a:xfrm>
            <a:off x="381000" y="4421187"/>
            <a:ext cx="8308847" cy="1587"/>
          </a:xfrm>
          <a:prstGeom prst="straightConnector1">
            <a:avLst/>
          </a:prstGeom>
          <a:noFill/>
          <a:ln cap="flat" cmpd="sng" w="9525">
            <a:solidFill>
              <a:srgbClr val="081646"/>
            </a:solidFill>
            <a:prstDash val="solid"/>
            <a:round/>
            <a:headEnd len="med" w="med" type="none"/>
            <a:tailEnd len="med" w="med" type="none"/>
          </a:ln>
        </p:spPr>
      </p:cxnSp>
      <p:sp>
        <p:nvSpPr>
          <p:cNvPr id="19" name="Shape 19"/>
          <p:cNvSpPr txBox="1"/>
          <p:nvPr>
            <p:ph idx="2" type="body"/>
          </p:nvPr>
        </p:nvSpPr>
        <p:spPr>
          <a:xfrm>
            <a:off x="787400" y="4440369"/>
            <a:ext cx="7010400" cy="413041"/>
          </a:xfrm>
          <a:prstGeom prst="rect">
            <a:avLst/>
          </a:prstGeom>
          <a:noFill/>
          <a:ln>
            <a:noFill/>
          </a:ln>
        </p:spPr>
        <p:txBody>
          <a:bodyPr anchorCtr="0" anchor="ctr" bIns="91425" lIns="91425" rIns="91425" tIns="91425"/>
          <a:lstStyle>
            <a:lvl1pPr indent="0" lvl="0" marL="0"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pic>
        <p:nvPicPr>
          <p:cNvPr descr="cyclogoblue.png" id="20" name="Shape 20"/>
          <p:cNvPicPr preferRelativeResize="0"/>
          <p:nvPr/>
        </p:nvPicPr>
        <p:blipFill rotWithShape="1">
          <a:blip r:embed="rId2">
            <a:alphaModFix/>
          </a:blip>
          <a:srcRect b="0" l="0" r="0" t="0"/>
          <a:stretch/>
        </p:blipFill>
        <p:spPr>
          <a:xfrm>
            <a:off x="6903450" y="6275323"/>
            <a:ext cx="2077261" cy="28442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76" name="Shape 76"/>
        <p:cNvGrpSpPr/>
        <p:nvPr/>
      </p:nvGrpSpPr>
      <p:grpSpPr>
        <a:xfrm>
          <a:off x="0" y="0"/>
          <a:ext cx="0" cy="0"/>
          <a:chOff x="0" y="0"/>
          <a:chExt cx="0" cy="0"/>
        </a:xfrm>
      </p:grpSpPr>
      <p:sp>
        <p:nvSpPr>
          <p:cNvPr id="77" name="Shape 77"/>
          <p:cNvSpPr txBox="1"/>
          <p:nvPr>
            <p:ph type="title"/>
          </p:nvPr>
        </p:nvSpPr>
        <p:spPr>
          <a:xfrm>
            <a:off x="226458" y="62415"/>
            <a:ext cx="8688980" cy="639762"/>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8" name="Shape 78"/>
          <p:cNvSpPr txBox="1"/>
          <p:nvPr>
            <p:ph idx="1" type="body"/>
          </p:nvPr>
        </p:nvSpPr>
        <p:spPr>
          <a:xfrm>
            <a:off x="228600" y="1168400"/>
            <a:ext cx="8686800" cy="46736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212726" y="6286500"/>
            <a:ext cx="447674" cy="2666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
        <p:nvSpPr>
          <p:cNvPr id="80" name="Shape 80"/>
          <p:cNvSpPr txBox="1"/>
          <p:nvPr>
            <p:ph idx="2" type="body"/>
          </p:nvPr>
        </p:nvSpPr>
        <p:spPr>
          <a:xfrm>
            <a:off x="596900" y="6464300"/>
            <a:ext cx="6997700" cy="241299"/>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3" lvl="1" marL="404813"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Shape 81"/>
          <p:cNvSpPr txBox="1"/>
          <p:nvPr>
            <p:ph idx="3" type="body"/>
          </p:nvPr>
        </p:nvSpPr>
        <p:spPr>
          <a:xfrm>
            <a:off x="228600" y="889000"/>
            <a:ext cx="8686800" cy="215899"/>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Comparison w/Chart Layout">
    <p:spTree>
      <p:nvGrpSpPr>
        <p:cNvPr id="82" name="Shape 82"/>
        <p:cNvGrpSpPr/>
        <p:nvPr/>
      </p:nvGrpSpPr>
      <p:grpSpPr>
        <a:xfrm>
          <a:off x="0" y="0"/>
          <a:ext cx="0" cy="0"/>
          <a:chOff x="0" y="0"/>
          <a:chExt cx="0" cy="0"/>
        </a:xfrm>
      </p:grpSpPr>
      <p:sp>
        <p:nvSpPr>
          <p:cNvPr id="83" name="Shape 83"/>
          <p:cNvSpPr txBox="1"/>
          <p:nvPr>
            <p:ph type="title"/>
          </p:nvPr>
        </p:nvSpPr>
        <p:spPr>
          <a:xfrm>
            <a:off x="226458" y="62415"/>
            <a:ext cx="8688941" cy="639762"/>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4" name="Shape 84"/>
          <p:cNvSpPr txBox="1"/>
          <p:nvPr>
            <p:ph idx="12" type="sldNum"/>
          </p:nvPr>
        </p:nvSpPr>
        <p:spPr>
          <a:xfrm>
            <a:off x="212726" y="6286500"/>
            <a:ext cx="447674" cy="2666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
        <p:nvSpPr>
          <p:cNvPr id="85" name="Shape 85"/>
          <p:cNvSpPr txBox="1"/>
          <p:nvPr>
            <p:ph idx="1" type="body"/>
          </p:nvPr>
        </p:nvSpPr>
        <p:spPr>
          <a:xfrm>
            <a:off x="228600" y="3797301"/>
            <a:ext cx="4229100" cy="2044699"/>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Shape 86"/>
          <p:cNvSpPr txBox="1"/>
          <p:nvPr>
            <p:ph idx="2" type="body"/>
          </p:nvPr>
        </p:nvSpPr>
        <p:spPr>
          <a:xfrm>
            <a:off x="4686300" y="3797301"/>
            <a:ext cx="4229100" cy="2044699"/>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7" name="Shape 87"/>
          <p:cNvSpPr txBox="1"/>
          <p:nvPr>
            <p:ph idx="3" type="body"/>
          </p:nvPr>
        </p:nvSpPr>
        <p:spPr>
          <a:xfrm>
            <a:off x="596900" y="6464300"/>
            <a:ext cx="6997700" cy="241299"/>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3" lvl="1" marL="404813"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8" name="Shape 88"/>
          <p:cNvSpPr txBox="1"/>
          <p:nvPr>
            <p:ph idx="4" type="body"/>
          </p:nvPr>
        </p:nvSpPr>
        <p:spPr>
          <a:xfrm>
            <a:off x="228600" y="35115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Shape 89"/>
          <p:cNvSpPr txBox="1"/>
          <p:nvPr>
            <p:ph idx="5" type="body"/>
          </p:nvPr>
        </p:nvSpPr>
        <p:spPr>
          <a:xfrm>
            <a:off x="4686300" y="35115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0" name="Shape 90"/>
          <p:cNvSpPr txBox="1"/>
          <p:nvPr>
            <p:ph idx="6" type="body"/>
          </p:nvPr>
        </p:nvSpPr>
        <p:spPr>
          <a:xfrm>
            <a:off x="4686300" y="8826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1" name="Shape 91"/>
          <p:cNvSpPr txBox="1"/>
          <p:nvPr>
            <p:ph idx="7" type="body"/>
          </p:nvPr>
        </p:nvSpPr>
        <p:spPr>
          <a:xfrm>
            <a:off x="228600" y="8826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2" name="Shape 92"/>
          <p:cNvSpPr txBox="1"/>
          <p:nvPr>
            <p:ph idx="8" type="body"/>
          </p:nvPr>
        </p:nvSpPr>
        <p:spPr>
          <a:xfrm>
            <a:off x="228600" y="1168400"/>
            <a:ext cx="4229100" cy="2285999"/>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3" name="Shape 93"/>
          <p:cNvSpPr txBox="1"/>
          <p:nvPr>
            <p:ph idx="9" type="body"/>
          </p:nvPr>
        </p:nvSpPr>
        <p:spPr>
          <a:xfrm>
            <a:off x="4686300" y="1168400"/>
            <a:ext cx="4229100" cy="2285999"/>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3 Comparison w/Chart Layout">
    <p:spTree>
      <p:nvGrpSpPr>
        <p:cNvPr id="94" name="Shape 94"/>
        <p:cNvGrpSpPr/>
        <p:nvPr/>
      </p:nvGrpSpPr>
      <p:grpSpPr>
        <a:xfrm>
          <a:off x="0" y="0"/>
          <a:ext cx="0" cy="0"/>
          <a:chOff x="0" y="0"/>
          <a:chExt cx="0" cy="0"/>
        </a:xfrm>
      </p:grpSpPr>
      <p:sp>
        <p:nvSpPr>
          <p:cNvPr id="95" name="Shape 95"/>
          <p:cNvSpPr txBox="1"/>
          <p:nvPr>
            <p:ph type="title"/>
          </p:nvPr>
        </p:nvSpPr>
        <p:spPr>
          <a:xfrm>
            <a:off x="226458" y="62415"/>
            <a:ext cx="8688941" cy="639762"/>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6" name="Shape 96"/>
          <p:cNvSpPr txBox="1"/>
          <p:nvPr>
            <p:ph idx="12" type="sldNum"/>
          </p:nvPr>
        </p:nvSpPr>
        <p:spPr>
          <a:xfrm>
            <a:off x="212726" y="6286500"/>
            <a:ext cx="447674" cy="2666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
        <p:nvSpPr>
          <p:cNvPr id="97" name="Shape 97"/>
          <p:cNvSpPr txBox="1"/>
          <p:nvPr>
            <p:ph idx="1" type="body"/>
          </p:nvPr>
        </p:nvSpPr>
        <p:spPr>
          <a:xfrm>
            <a:off x="596900" y="6464300"/>
            <a:ext cx="6997700" cy="241299"/>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3" lvl="1" marL="404813"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8" name="Shape 98"/>
          <p:cNvSpPr txBox="1"/>
          <p:nvPr>
            <p:ph idx="2" type="body"/>
          </p:nvPr>
        </p:nvSpPr>
        <p:spPr>
          <a:xfrm>
            <a:off x="228600" y="1168400"/>
            <a:ext cx="8686800" cy="2285762"/>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99" name="Shape 99"/>
          <p:cNvSpPr txBox="1"/>
          <p:nvPr>
            <p:ph idx="3" type="body"/>
          </p:nvPr>
        </p:nvSpPr>
        <p:spPr>
          <a:xfrm>
            <a:off x="228600" y="35115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00" name="Shape 100"/>
          <p:cNvSpPr txBox="1"/>
          <p:nvPr>
            <p:ph idx="4" type="body"/>
          </p:nvPr>
        </p:nvSpPr>
        <p:spPr>
          <a:xfrm>
            <a:off x="4686300" y="35115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01" name="Shape 101"/>
          <p:cNvSpPr txBox="1"/>
          <p:nvPr>
            <p:ph idx="5" type="body"/>
          </p:nvPr>
        </p:nvSpPr>
        <p:spPr>
          <a:xfrm>
            <a:off x="228600" y="889000"/>
            <a:ext cx="8686800" cy="215899"/>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02" name="Shape 102"/>
          <p:cNvSpPr txBox="1"/>
          <p:nvPr>
            <p:ph idx="6" type="body"/>
          </p:nvPr>
        </p:nvSpPr>
        <p:spPr>
          <a:xfrm>
            <a:off x="228600" y="3797301"/>
            <a:ext cx="4229100" cy="2044699"/>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03" name="Shape 103"/>
          <p:cNvSpPr txBox="1"/>
          <p:nvPr>
            <p:ph idx="7" type="body"/>
          </p:nvPr>
        </p:nvSpPr>
        <p:spPr>
          <a:xfrm>
            <a:off x="4686300" y="3797301"/>
            <a:ext cx="4229100" cy="2044699"/>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solidFill>
          <a:schemeClr val="lt1"/>
        </a:solidFill>
      </p:bgPr>
    </p:bg>
    <p:spTree>
      <p:nvGrpSpPr>
        <p:cNvPr id="104" name="Shape 104"/>
        <p:cNvGrpSpPr/>
        <p:nvPr/>
      </p:nvGrpSpPr>
      <p:grpSpPr>
        <a:xfrm>
          <a:off x="0" y="0"/>
          <a:ext cx="0" cy="0"/>
          <a:chOff x="0" y="0"/>
          <a:chExt cx="0" cy="0"/>
        </a:xfrm>
      </p:grpSpPr>
      <p:sp>
        <p:nvSpPr>
          <p:cNvPr id="105" name="Shape 105"/>
          <p:cNvSpPr txBox="1"/>
          <p:nvPr>
            <p:ph type="ctrTitle"/>
          </p:nvPr>
        </p:nvSpPr>
        <p:spPr>
          <a:xfrm>
            <a:off x="2197100" y="1968500"/>
            <a:ext cx="5778499" cy="393700"/>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1" sz="2400" u="none" cap="none" strike="noStrike">
                <a:solidFill>
                  <a:schemeClr val="dk1"/>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06" name="Shape 106"/>
          <p:cNvSpPr txBox="1"/>
          <p:nvPr>
            <p:ph idx="1" type="subTitle"/>
          </p:nvPr>
        </p:nvSpPr>
        <p:spPr>
          <a:xfrm>
            <a:off x="2197100" y="3157669"/>
            <a:ext cx="5778499" cy="1325430"/>
          </a:xfrm>
          <a:prstGeom prst="rect">
            <a:avLst/>
          </a:prstGeom>
          <a:noFill/>
          <a:ln>
            <a:noFill/>
          </a:ln>
        </p:spPr>
        <p:txBody>
          <a:bodyPr anchorCtr="0" anchor="t" bIns="91425" lIns="91425" rIns="91425" tIns="91425"/>
          <a:lstStyle>
            <a:lvl1pPr indent="0" lvl="0" marL="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457200" marR="0" rtl="0" algn="ctr">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2pPr>
            <a:lvl3pPr indent="0" lvl="2" marL="914400" marR="0" rtl="0" algn="ctr">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3pPr>
            <a:lvl4pPr indent="0" lvl="3" marL="1371600" marR="0" rtl="0" algn="ctr">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ctr">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6pPr>
            <a:lvl7pPr indent="0" lvl="6" marL="27432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7pPr>
            <a:lvl8pPr indent="0" lvl="7" marL="32004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8pPr>
            <a:lvl9pPr indent="0" lvl="8" marL="36576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9pPr>
          </a:lstStyle>
          <a:p/>
        </p:txBody>
      </p:sp>
      <p:sp>
        <p:nvSpPr>
          <p:cNvPr id="107" name="Shape 107"/>
          <p:cNvSpPr/>
          <p:nvPr>
            <p:ph idx="2" type="pic"/>
          </p:nvPr>
        </p:nvSpPr>
        <p:spPr>
          <a:xfrm>
            <a:off x="762000" y="1981200"/>
            <a:ext cx="1193800" cy="1485899"/>
          </a:xfrm>
          <a:prstGeom prst="rect">
            <a:avLst/>
          </a:prstGeom>
          <a:noFill/>
          <a:ln>
            <a:noFill/>
          </a:ln>
        </p:spPr>
        <p:txBody>
          <a:bodyPr anchorCtr="0" anchor="t" bIns="91425" lIns="91425" rIns="91425" tIns="91425"/>
          <a:lstStyle>
            <a:lvl1pPr indent="-82550" lvl="0" marL="171450"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1pPr>
            <a:lvl2pPr indent="-90487" lvl="1" marL="573088"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2pPr>
            <a:lvl3pPr indent="-85725" lvl="2" marL="1025525"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85725" lvl="3" marL="1546225"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4pPr>
            <a:lvl5pPr indent="-77788" lvl="4" marL="2058988"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108" name="Shape 108"/>
          <p:cNvSpPr txBox="1"/>
          <p:nvPr>
            <p:ph idx="3" type="body"/>
          </p:nvPr>
        </p:nvSpPr>
        <p:spPr>
          <a:xfrm>
            <a:off x="2197100" y="2578100"/>
            <a:ext cx="2158999" cy="406399"/>
          </a:xfrm>
          <a:prstGeom prst="rect">
            <a:avLst/>
          </a:prstGeom>
          <a:noFill/>
          <a:ln>
            <a:noFill/>
          </a:ln>
        </p:spPr>
        <p:txBody>
          <a:bodyPr anchorCtr="0" anchor="t" bIns="91425" lIns="91425" rIns="91425" tIns="91425"/>
          <a:lstStyle>
            <a:lvl1pPr indent="0" lvl="0" marL="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109" name="Shape 109"/>
          <p:cNvSpPr/>
          <p:nvPr/>
        </p:nvSpPr>
        <p:spPr>
          <a:xfrm>
            <a:off x="0" y="0"/>
            <a:ext cx="355600" cy="6858000"/>
          </a:xfrm>
          <a:prstGeom prst="rect">
            <a:avLst/>
          </a:prstGeom>
          <a:solidFill>
            <a:srgbClr val="081646"/>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descr="cyclogoblue.png" id="110" name="Shape 110"/>
          <p:cNvPicPr preferRelativeResize="0"/>
          <p:nvPr/>
        </p:nvPicPr>
        <p:blipFill rotWithShape="1">
          <a:blip r:embed="rId2">
            <a:alphaModFix/>
          </a:blip>
          <a:srcRect b="0" l="0" r="0" t="0"/>
          <a:stretch/>
        </p:blipFill>
        <p:spPr>
          <a:xfrm>
            <a:off x="6903450" y="6275323"/>
            <a:ext cx="2077261" cy="2844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text">
    <p:bg>
      <p:bgPr>
        <a:solidFill>
          <a:schemeClr val="lt1"/>
        </a:solidFill>
      </p:bgPr>
    </p:bg>
    <p:spTree>
      <p:nvGrpSpPr>
        <p:cNvPr id="111" name="Shape 111"/>
        <p:cNvGrpSpPr/>
        <p:nvPr/>
      </p:nvGrpSpPr>
      <p:grpSpPr>
        <a:xfrm>
          <a:off x="0" y="0"/>
          <a:ext cx="0" cy="0"/>
          <a:chOff x="0" y="0"/>
          <a:chExt cx="0" cy="0"/>
        </a:xfrm>
      </p:grpSpPr>
      <p:sp>
        <p:nvSpPr>
          <p:cNvPr id="112" name="Shape 112"/>
          <p:cNvSpPr txBox="1"/>
          <p:nvPr>
            <p:ph idx="1" type="body"/>
          </p:nvPr>
        </p:nvSpPr>
        <p:spPr>
          <a:xfrm>
            <a:off x="977900" y="2882900"/>
            <a:ext cx="7200900" cy="901700"/>
          </a:xfrm>
          <a:prstGeom prst="rect">
            <a:avLst/>
          </a:prstGeom>
          <a:noFill/>
          <a:ln>
            <a:noFill/>
          </a:ln>
        </p:spPr>
        <p:txBody>
          <a:bodyPr anchorCtr="0" anchor="ctr" bIns="91425" lIns="91425" rIns="91425" tIns="91425"/>
          <a:lstStyle>
            <a:lvl1pPr indent="0" lvl="0" marL="0" marR="0" rtl="0" algn="ctr">
              <a:spcBef>
                <a:spcPts val="400"/>
              </a:spcBef>
              <a:buClr>
                <a:srgbClr val="000000"/>
              </a:buClr>
              <a:buFont typeface="Arial"/>
              <a:buNone/>
              <a:defRPr b="0" i="1" sz="2000" u="none" cap="none" strike="noStrike">
                <a:solidFill>
                  <a:srgbClr val="000000"/>
                </a:solidFill>
                <a:latin typeface="Calibri"/>
                <a:ea typeface="Calibri"/>
                <a:cs typeface="Calibri"/>
                <a:sym typeface="Calibri"/>
              </a:defRPr>
            </a:lvl1pPr>
            <a:lvl2pPr indent="-11113" lvl="1" marL="404813"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2pPr>
            <a:lvl3pPr indent="-7937" lvl="2" marL="858837"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3pPr>
            <a:lvl4pPr indent="-3175" lvl="3" marL="1374775"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4pPr>
            <a:lvl5pPr indent="0" lvl="4" marL="1892300"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Black Section Header">
    <p:bg>
      <p:bgPr>
        <a:solidFill>
          <a:schemeClr val="lt1"/>
        </a:solidFill>
      </p:bgPr>
    </p:bg>
    <p:spTree>
      <p:nvGrpSpPr>
        <p:cNvPr id="113" name="Shape 113"/>
        <p:cNvGrpSpPr/>
        <p:nvPr/>
      </p:nvGrpSpPr>
      <p:grpSpPr>
        <a:xfrm>
          <a:off x="0" y="0"/>
          <a:ext cx="0" cy="0"/>
          <a:chOff x="0" y="0"/>
          <a:chExt cx="0" cy="0"/>
        </a:xfrm>
      </p:grpSpPr>
      <p:sp>
        <p:nvSpPr>
          <p:cNvPr id="114" name="Shape 114"/>
          <p:cNvSpPr txBox="1"/>
          <p:nvPr/>
        </p:nvSpPr>
        <p:spPr>
          <a:xfrm>
            <a:off x="2082800" y="1168400"/>
            <a:ext cx="5295900" cy="45593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SzPct val="25000"/>
              <a:buNone/>
            </a:pPr>
            <a:r>
              <a:rPr b="1" lang="en-US" sz="1530">
                <a:solidFill>
                  <a:srgbClr val="000000"/>
                </a:solidFill>
                <a:latin typeface="Calibri"/>
                <a:ea typeface="Calibri"/>
                <a:cs typeface="Calibri"/>
                <a:sym typeface="Calibri"/>
              </a:rPr>
              <a:t>Consult Your Community (CYC) </a:t>
            </a:r>
            <a:r>
              <a:rPr b="0" lang="en-US" sz="1530">
                <a:solidFill>
                  <a:srgbClr val="000000"/>
                </a:solidFill>
                <a:latin typeface="Calibri"/>
                <a:ea typeface="Calibri"/>
                <a:cs typeface="Calibri"/>
                <a:sym typeface="Calibri"/>
              </a:rPr>
              <a:t>at</a:t>
            </a:r>
            <a:r>
              <a:rPr b="0" lang="en-US" sz="1530">
                <a:solidFill>
                  <a:srgbClr val="000000"/>
                </a:solidFill>
                <a:latin typeface="Calibri"/>
                <a:ea typeface="Calibri"/>
                <a:cs typeface="Calibri"/>
                <a:sym typeface="Calibri"/>
              </a:rPr>
              <a:t> UC Davis is a </a:t>
            </a:r>
            <a:r>
              <a:rPr lang="en-US" sz="1530">
                <a:solidFill>
                  <a:srgbClr val="000000"/>
                </a:solidFill>
                <a:latin typeface="Calibri"/>
                <a:ea typeface="Calibri"/>
                <a:cs typeface="Calibri"/>
                <a:sym typeface="Calibri"/>
              </a:rPr>
              <a:t>non-profit student organization that prepares undergraduates for rewarding careers and develops a community of outstanding business leaders. Since 2014, has been bridging the gap between a rigorous theoretical education and the practical skills necessary to thrive in the professional world.</a:t>
            </a:r>
          </a:p>
          <a:p>
            <a:pPr indent="0" lvl="0" marL="0" marR="0" rtl="0" algn="l">
              <a:lnSpc>
                <a:spcPct val="90000"/>
              </a:lnSpc>
              <a:spcBef>
                <a:spcPts val="0"/>
              </a:spcBef>
              <a:buNone/>
            </a:pPr>
            <a:r>
              <a:t/>
            </a:r>
            <a:endParaRPr sz="1530">
              <a:solidFill>
                <a:srgbClr val="000000"/>
              </a:solidFill>
              <a:latin typeface="Calibri"/>
              <a:ea typeface="Calibri"/>
              <a:cs typeface="Calibri"/>
              <a:sym typeface="Calibri"/>
            </a:endParaRPr>
          </a:p>
          <a:p>
            <a:pPr indent="0" lvl="0" marL="0" marR="0" rtl="0" algn="l">
              <a:lnSpc>
                <a:spcPct val="90000"/>
              </a:lnSpc>
              <a:spcBef>
                <a:spcPts val="0"/>
              </a:spcBef>
              <a:buSzPct val="25000"/>
              <a:buNone/>
            </a:pPr>
            <a:r>
              <a:rPr lang="en-US" sz="1530">
                <a:solidFill>
                  <a:srgbClr val="000000"/>
                </a:solidFill>
                <a:latin typeface="Calibri"/>
                <a:ea typeface="Calibri"/>
                <a:cs typeface="Calibri"/>
                <a:sym typeface="Calibri"/>
              </a:rPr>
              <a:t>Consult Your Community has a group dedicated to consulting and empowering organizations with better knowledge and tools to become more efficient and impactful.  Our work is grounded on creating a difference for organizations through innovative ideas, academic training, rigorous structure, and passion.</a:t>
            </a:r>
          </a:p>
          <a:p>
            <a:pPr indent="0" lvl="0" marL="0" marR="0" rtl="0" algn="l">
              <a:lnSpc>
                <a:spcPct val="90000"/>
              </a:lnSpc>
              <a:spcBef>
                <a:spcPts val="0"/>
              </a:spcBef>
              <a:spcAft>
                <a:spcPts val="0"/>
              </a:spcAft>
              <a:buNone/>
            </a:pPr>
            <a:r>
              <a:t/>
            </a:r>
            <a:endParaRPr sz="1530">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ct val="25000"/>
              <a:buFont typeface="Calibri"/>
              <a:buNone/>
            </a:pPr>
            <a:r>
              <a:rPr lang="en-US" sz="1530">
                <a:solidFill>
                  <a:srgbClr val="000000"/>
                </a:solidFill>
                <a:latin typeface="Calibri"/>
                <a:ea typeface="Calibri"/>
                <a:cs typeface="Calibri"/>
                <a:sym typeface="Calibri"/>
              </a:rPr>
              <a:t>Our mission statement is thus: we are focused on building value for our community of small businesses and UC Davis</a:t>
            </a:r>
            <a:r>
              <a:rPr lang="en-US" sz="1530">
                <a:solidFill>
                  <a:srgbClr val="000000"/>
                </a:solidFill>
                <a:latin typeface="Calibri"/>
                <a:ea typeface="Calibri"/>
                <a:cs typeface="Calibri"/>
                <a:sym typeface="Calibri"/>
              </a:rPr>
              <a:t> </a:t>
            </a:r>
            <a:r>
              <a:rPr lang="en-US" sz="1530">
                <a:solidFill>
                  <a:srgbClr val="000000"/>
                </a:solidFill>
                <a:latin typeface="Calibri"/>
                <a:ea typeface="Calibri"/>
                <a:cs typeface="Calibri"/>
                <a:sym typeface="Calibri"/>
              </a:rPr>
              <a:t>students. To our clients, we strive to provide tangible, direct results to which lead to better decisions and increased productivity.  To our students, we emphasize professional and personal growth by developing analytical and creative intellectual capital. </a:t>
            </a:r>
          </a:p>
          <a:p>
            <a:pPr indent="0" lvl="0" marL="0" marR="0" rtl="0" algn="l">
              <a:lnSpc>
                <a:spcPct val="90000"/>
              </a:lnSpc>
              <a:spcBef>
                <a:spcPts val="0"/>
              </a:spcBef>
              <a:buNone/>
            </a:pPr>
            <a:r>
              <a:t/>
            </a:r>
            <a:endParaRPr sz="1530">
              <a:solidFill>
                <a:srgbClr val="000000"/>
              </a:solidFill>
              <a:latin typeface="Calibri"/>
              <a:ea typeface="Calibri"/>
              <a:cs typeface="Calibri"/>
              <a:sym typeface="Calibri"/>
            </a:endParaRPr>
          </a:p>
        </p:txBody>
      </p:sp>
      <p:sp>
        <p:nvSpPr>
          <p:cNvPr id="115" name="Shape 115"/>
          <p:cNvSpPr txBox="1"/>
          <p:nvPr/>
        </p:nvSpPr>
        <p:spPr>
          <a:xfrm>
            <a:off x="2082800" y="673100"/>
            <a:ext cx="6248399" cy="4825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1" lang="en-US" sz="2000">
                <a:solidFill>
                  <a:srgbClr val="000000"/>
                </a:solidFill>
                <a:latin typeface="Calibri"/>
                <a:ea typeface="Calibri"/>
                <a:cs typeface="Calibri"/>
                <a:sym typeface="Calibri"/>
              </a:rPr>
              <a:t>About Consul</a:t>
            </a:r>
            <a:r>
              <a:rPr b="1" i="1" lang="en-US" sz="2000">
                <a:solidFill>
                  <a:srgbClr val="000000"/>
                </a:solidFill>
                <a:latin typeface="Calibri"/>
                <a:ea typeface="Calibri"/>
                <a:cs typeface="Calibri"/>
                <a:sym typeface="Calibri"/>
              </a:rPr>
              <a:t>t Your Community</a:t>
            </a:r>
          </a:p>
        </p:txBody>
      </p:sp>
      <p:sp>
        <p:nvSpPr>
          <p:cNvPr id="116" name="Shape 116"/>
          <p:cNvSpPr/>
          <p:nvPr/>
        </p:nvSpPr>
        <p:spPr>
          <a:xfrm>
            <a:off x="0" y="0"/>
            <a:ext cx="355600" cy="6858000"/>
          </a:xfrm>
          <a:prstGeom prst="rect">
            <a:avLst/>
          </a:prstGeom>
          <a:solidFill>
            <a:srgbClr val="081646"/>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descr="cyclogoblue.png" id="117" name="Shape 117"/>
          <p:cNvPicPr preferRelativeResize="0"/>
          <p:nvPr/>
        </p:nvPicPr>
        <p:blipFill rotWithShape="1">
          <a:blip r:embed="rId2">
            <a:alphaModFix/>
          </a:blip>
          <a:srcRect b="0" l="0" r="0" t="0"/>
          <a:stretch/>
        </p:blipFill>
        <p:spPr>
          <a:xfrm>
            <a:off x="6903450" y="6275323"/>
            <a:ext cx="2077261" cy="28442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125" name="Shape 125"/>
        <p:cNvGrpSpPr/>
        <p:nvPr/>
      </p:nvGrpSpPr>
      <p:grpSpPr>
        <a:xfrm>
          <a:off x="0" y="0"/>
          <a:ext cx="0" cy="0"/>
          <a:chOff x="0" y="0"/>
          <a:chExt cx="0" cy="0"/>
        </a:xfrm>
      </p:grpSpPr>
      <p:sp>
        <p:nvSpPr>
          <p:cNvPr id="126" name="Shape 126"/>
          <p:cNvSpPr txBox="1"/>
          <p:nvPr>
            <p:ph type="title"/>
          </p:nvPr>
        </p:nvSpPr>
        <p:spPr>
          <a:xfrm>
            <a:off x="226458" y="62415"/>
            <a:ext cx="8688900" cy="639900"/>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7" name="Shape 127"/>
          <p:cNvSpPr txBox="1"/>
          <p:nvPr>
            <p:ph idx="1" type="body"/>
          </p:nvPr>
        </p:nvSpPr>
        <p:spPr>
          <a:xfrm>
            <a:off x="228600" y="1168400"/>
            <a:ext cx="8686800" cy="46737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8" name="Shape 128"/>
          <p:cNvSpPr txBox="1"/>
          <p:nvPr>
            <p:ph idx="12" type="sldNum"/>
          </p:nvPr>
        </p:nvSpPr>
        <p:spPr>
          <a:xfrm>
            <a:off x="212726" y="6286500"/>
            <a:ext cx="447600" cy="2667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b="0" i="0" lang="en-US" sz="1300" u="none" cap="none" strike="noStrike">
                <a:solidFill>
                  <a:srgbClr val="7F7F7F"/>
                </a:solidFill>
                <a:latin typeface="Calibri"/>
                <a:ea typeface="Calibri"/>
                <a:cs typeface="Calibri"/>
                <a:sym typeface="Calibri"/>
              </a:rPr>
              <a:t>‹#›</a:t>
            </a:fld>
          </a:p>
        </p:txBody>
      </p:sp>
      <p:sp>
        <p:nvSpPr>
          <p:cNvPr id="129" name="Shape 129"/>
          <p:cNvSpPr txBox="1"/>
          <p:nvPr>
            <p:ph idx="2" type="body"/>
          </p:nvPr>
        </p:nvSpPr>
        <p:spPr>
          <a:xfrm>
            <a:off x="596900" y="6464300"/>
            <a:ext cx="6997800" cy="241200"/>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2" lvl="1" marL="404812"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30" name="Shape 130"/>
          <p:cNvSpPr txBox="1"/>
          <p:nvPr>
            <p:ph idx="3" type="body"/>
          </p:nvPr>
        </p:nvSpPr>
        <p:spPr>
          <a:xfrm>
            <a:off x="228600" y="889000"/>
            <a:ext cx="8686800" cy="2160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bg>
      <p:bgPr>
        <a:solidFill>
          <a:schemeClr val="lt1"/>
        </a:solidFill>
      </p:bgPr>
    </p:bg>
    <p:spTree>
      <p:nvGrpSpPr>
        <p:cNvPr id="131" name="Shape 131"/>
        <p:cNvGrpSpPr/>
        <p:nvPr/>
      </p:nvGrpSpPr>
      <p:grpSpPr>
        <a:xfrm>
          <a:off x="0" y="0"/>
          <a:ext cx="0" cy="0"/>
          <a:chOff x="0" y="0"/>
          <a:chExt cx="0" cy="0"/>
        </a:xfrm>
      </p:grpSpPr>
      <p:sp>
        <p:nvSpPr>
          <p:cNvPr id="132" name="Shape 132"/>
          <p:cNvSpPr txBox="1"/>
          <p:nvPr>
            <p:ph idx="1" type="body"/>
          </p:nvPr>
        </p:nvSpPr>
        <p:spPr>
          <a:xfrm>
            <a:off x="787400" y="3995869"/>
            <a:ext cx="7010400" cy="413100"/>
          </a:xfrm>
          <a:prstGeom prst="rect">
            <a:avLst/>
          </a:prstGeom>
          <a:noFill/>
          <a:ln>
            <a:noFill/>
          </a:ln>
        </p:spPr>
        <p:txBody>
          <a:bodyPr anchorCtr="0" anchor="ctr" bIns="91425" lIns="91425" rIns="91425" tIns="91425"/>
          <a:lstStyle>
            <a:lvl1pPr indent="0" lvl="0" marL="0" marR="0" rtl="0" algn="l">
              <a:spcBef>
                <a:spcPts val="400"/>
              </a:spcBef>
              <a:buClr>
                <a:srgbClr val="000000"/>
              </a:buClr>
              <a:buFont typeface="Arial"/>
              <a:buNone/>
              <a:defRPr b="0" i="1" sz="2000" u="none" cap="none" strike="noStrike">
                <a:solidFill>
                  <a:srgbClr val="000000"/>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cxnSp>
        <p:nvCxnSpPr>
          <p:cNvPr id="133" name="Shape 133"/>
          <p:cNvCxnSpPr/>
          <p:nvPr/>
        </p:nvCxnSpPr>
        <p:spPr>
          <a:xfrm>
            <a:off x="381000" y="4421187"/>
            <a:ext cx="8308800" cy="1500"/>
          </a:xfrm>
          <a:prstGeom prst="straightConnector1">
            <a:avLst/>
          </a:prstGeom>
          <a:noFill/>
          <a:ln cap="flat" cmpd="sng" w="9525">
            <a:solidFill>
              <a:srgbClr val="081646"/>
            </a:solidFill>
            <a:prstDash val="solid"/>
            <a:round/>
            <a:headEnd len="med" w="med" type="none"/>
            <a:tailEnd len="med" w="med" type="none"/>
          </a:ln>
        </p:spPr>
      </p:cxnSp>
      <p:sp>
        <p:nvSpPr>
          <p:cNvPr id="134" name="Shape 134"/>
          <p:cNvSpPr txBox="1"/>
          <p:nvPr>
            <p:ph idx="2" type="body"/>
          </p:nvPr>
        </p:nvSpPr>
        <p:spPr>
          <a:xfrm>
            <a:off x="787400" y="4440369"/>
            <a:ext cx="7010400" cy="413100"/>
          </a:xfrm>
          <a:prstGeom prst="rect">
            <a:avLst/>
          </a:prstGeom>
          <a:noFill/>
          <a:ln>
            <a:noFill/>
          </a:ln>
        </p:spPr>
        <p:txBody>
          <a:bodyPr anchorCtr="0" anchor="ctr" bIns="91425" lIns="91425" rIns="91425" tIns="91425"/>
          <a:lstStyle>
            <a:lvl1pPr indent="0" lvl="0" marL="0"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pic>
        <p:nvPicPr>
          <p:cNvPr descr="cyclogoblue.png" id="135" name="Shape 135"/>
          <p:cNvPicPr preferRelativeResize="0"/>
          <p:nvPr/>
        </p:nvPicPr>
        <p:blipFill rotWithShape="1">
          <a:blip r:embed="rId2">
            <a:alphaModFix/>
          </a:blip>
          <a:srcRect b="0" l="0" r="0" t="0"/>
          <a:stretch/>
        </p:blipFill>
        <p:spPr>
          <a:xfrm>
            <a:off x="6903450" y="6275323"/>
            <a:ext cx="2077200" cy="284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Section Header">
    <p:bg>
      <p:bgPr>
        <a:solidFill>
          <a:srgbClr val="081646"/>
        </a:solidFill>
      </p:bgPr>
    </p:bg>
    <p:spTree>
      <p:nvGrpSpPr>
        <p:cNvPr id="136" name="Shape 136"/>
        <p:cNvGrpSpPr/>
        <p:nvPr/>
      </p:nvGrpSpPr>
      <p:grpSpPr>
        <a:xfrm>
          <a:off x="0" y="0"/>
          <a:ext cx="0" cy="0"/>
          <a:chOff x="0" y="0"/>
          <a:chExt cx="0" cy="0"/>
        </a:xfrm>
      </p:grpSpPr>
      <p:sp>
        <p:nvSpPr>
          <p:cNvPr id="137" name="Shape 137"/>
          <p:cNvSpPr txBox="1"/>
          <p:nvPr>
            <p:ph idx="1" type="body"/>
          </p:nvPr>
        </p:nvSpPr>
        <p:spPr>
          <a:xfrm>
            <a:off x="787400" y="3995869"/>
            <a:ext cx="7010400" cy="413100"/>
          </a:xfrm>
          <a:prstGeom prst="rect">
            <a:avLst/>
          </a:prstGeom>
          <a:noFill/>
          <a:ln>
            <a:noFill/>
          </a:ln>
        </p:spPr>
        <p:txBody>
          <a:bodyPr anchorCtr="0" anchor="ctr" bIns="91425" lIns="91425" rIns="91425" tIns="91425"/>
          <a:lstStyle>
            <a:lvl1pPr indent="0" lvl="0" marL="0" marR="0" rtl="0" algn="l">
              <a:spcBef>
                <a:spcPts val="400"/>
              </a:spcBef>
              <a:buClr>
                <a:schemeClr val="lt1"/>
              </a:buClr>
              <a:buFont typeface="Arial"/>
              <a:buNone/>
              <a:defRPr b="0" i="1" sz="2000" u="none" cap="none" strike="noStrike">
                <a:solidFill>
                  <a:schemeClr val="lt1"/>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cxnSp>
        <p:nvCxnSpPr>
          <p:cNvPr id="138" name="Shape 138"/>
          <p:cNvCxnSpPr/>
          <p:nvPr/>
        </p:nvCxnSpPr>
        <p:spPr>
          <a:xfrm>
            <a:off x="381000" y="4421187"/>
            <a:ext cx="8308800" cy="1500"/>
          </a:xfrm>
          <a:prstGeom prst="straightConnector1">
            <a:avLst/>
          </a:prstGeom>
          <a:noFill/>
          <a:ln cap="flat" cmpd="sng" w="9525">
            <a:solidFill>
              <a:schemeClr val="lt1"/>
            </a:solidFill>
            <a:prstDash val="solid"/>
            <a:round/>
            <a:headEnd len="med" w="med" type="none"/>
            <a:tailEnd len="med" w="med" type="none"/>
          </a:ln>
        </p:spPr>
      </p:cxnSp>
      <p:sp>
        <p:nvSpPr>
          <p:cNvPr id="139" name="Shape 139"/>
          <p:cNvSpPr txBox="1"/>
          <p:nvPr>
            <p:ph idx="2" type="body"/>
          </p:nvPr>
        </p:nvSpPr>
        <p:spPr>
          <a:xfrm>
            <a:off x="787400" y="4440369"/>
            <a:ext cx="7010400" cy="413100"/>
          </a:xfrm>
          <a:prstGeom prst="rect">
            <a:avLst/>
          </a:prstGeom>
          <a:noFill/>
          <a:ln>
            <a:noFill/>
          </a:ln>
        </p:spPr>
        <p:txBody>
          <a:bodyPr anchorCtr="0" anchor="ctr" bIns="91425" lIns="91425" rIns="91425" tIns="91425"/>
          <a:lstStyle>
            <a:lvl1pPr indent="0" lvl="0" marL="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pic>
        <p:nvPicPr>
          <p:cNvPr descr="cyclogowhite.png" id="140" name="Shape 140"/>
          <p:cNvPicPr preferRelativeResize="0"/>
          <p:nvPr/>
        </p:nvPicPr>
        <p:blipFill rotWithShape="1">
          <a:blip r:embed="rId2">
            <a:alphaModFix/>
          </a:blip>
          <a:srcRect b="0" l="0" r="0" t="0"/>
          <a:stretch/>
        </p:blipFill>
        <p:spPr>
          <a:xfrm>
            <a:off x="6905025" y="6277898"/>
            <a:ext cx="2075700" cy="2834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List Section Header">
    <p:bg>
      <p:bgPr>
        <a:solidFill>
          <a:schemeClr val="lt1"/>
        </a:solidFill>
      </p:bgPr>
    </p:bg>
    <p:spTree>
      <p:nvGrpSpPr>
        <p:cNvPr id="141" name="Shape 141"/>
        <p:cNvGrpSpPr/>
        <p:nvPr/>
      </p:nvGrpSpPr>
      <p:grpSpPr>
        <a:xfrm>
          <a:off x="0" y="0"/>
          <a:ext cx="0" cy="0"/>
          <a:chOff x="0" y="0"/>
          <a:chExt cx="0" cy="0"/>
        </a:xfrm>
      </p:grpSpPr>
      <p:sp>
        <p:nvSpPr>
          <p:cNvPr id="142" name="Shape 142"/>
          <p:cNvSpPr txBox="1"/>
          <p:nvPr>
            <p:ph idx="1" type="body"/>
          </p:nvPr>
        </p:nvSpPr>
        <p:spPr>
          <a:xfrm>
            <a:off x="2692400" y="566870"/>
            <a:ext cx="3721200" cy="413099"/>
          </a:xfrm>
          <a:prstGeom prst="rect">
            <a:avLst/>
          </a:prstGeom>
          <a:noFill/>
          <a:ln>
            <a:noFill/>
          </a:ln>
        </p:spPr>
        <p:txBody>
          <a:bodyPr anchorCtr="0" anchor="ctr" bIns="91425" lIns="91425" rIns="91425" tIns="91425"/>
          <a:lstStyle>
            <a:lvl1pPr indent="0" lvl="0" marL="0" marR="0" rtl="0" algn="l">
              <a:spcBef>
                <a:spcPts val="400"/>
              </a:spcBef>
              <a:buClr>
                <a:srgbClr val="000000"/>
              </a:buClr>
              <a:buFont typeface="Arial"/>
              <a:buNone/>
              <a:defRPr b="1" i="1" sz="2000" u="none" cap="none" strike="noStrike">
                <a:solidFill>
                  <a:srgbClr val="000000"/>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143" name="Shape 143"/>
          <p:cNvSpPr/>
          <p:nvPr/>
        </p:nvSpPr>
        <p:spPr>
          <a:xfrm>
            <a:off x="0" y="0"/>
            <a:ext cx="355500" cy="6858000"/>
          </a:xfrm>
          <a:prstGeom prst="rect">
            <a:avLst/>
          </a:prstGeom>
          <a:solidFill>
            <a:srgbClr val="081646"/>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descr="cyclogoblue.png" id="144" name="Shape 144"/>
          <p:cNvPicPr preferRelativeResize="0"/>
          <p:nvPr/>
        </p:nvPicPr>
        <p:blipFill rotWithShape="1">
          <a:blip r:embed="rId2">
            <a:alphaModFix/>
          </a:blip>
          <a:srcRect b="0" l="0" r="0" t="0"/>
          <a:stretch/>
        </p:blipFill>
        <p:spPr>
          <a:xfrm>
            <a:off x="6903450" y="6275323"/>
            <a:ext cx="2077200" cy="284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Section Header">
    <p:bg>
      <p:bgPr>
        <a:solidFill>
          <a:srgbClr val="081646"/>
        </a:solidFill>
      </p:bgPr>
    </p:bg>
    <p:spTree>
      <p:nvGrpSpPr>
        <p:cNvPr id="21" name="Shape 21"/>
        <p:cNvGrpSpPr/>
        <p:nvPr/>
      </p:nvGrpSpPr>
      <p:grpSpPr>
        <a:xfrm>
          <a:off x="0" y="0"/>
          <a:ext cx="0" cy="0"/>
          <a:chOff x="0" y="0"/>
          <a:chExt cx="0" cy="0"/>
        </a:xfrm>
      </p:grpSpPr>
      <p:sp>
        <p:nvSpPr>
          <p:cNvPr id="22" name="Shape 22"/>
          <p:cNvSpPr txBox="1"/>
          <p:nvPr>
            <p:ph idx="1" type="body"/>
          </p:nvPr>
        </p:nvSpPr>
        <p:spPr>
          <a:xfrm>
            <a:off x="787400" y="3995869"/>
            <a:ext cx="7010400" cy="413041"/>
          </a:xfrm>
          <a:prstGeom prst="rect">
            <a:avLst/>
          </a:prstGeom>
          <a:noFill/>
          <a:ln>
            <a:noFill/>
          </a:ln>
        </p:spPr>
        <p:txBody>
          <a:bodyPr anchorCtr="0" anchor="ctr" bIns="91425" lIns="91425" rIns="91425" tIns="91425"/>
          <a:lstStyle>
            <a:lvl1pPr indent="0" lvl="0" marL="0" marR="0" rtl="0" algn="l">
              <a:spcBef>
                <a:spcPts val="400"/>
              </a:spcBef>
              <a:buClr>
                <a:schemeClr val="lt1"/>
              </a:buClr>
              <a:buFont typeface="Arial"/>
              <a:buNone/>
              <a:defRPr b="0" i="1" sz="2000" u="none" cap="none" strike="noStrike">
                <a:solidFill>
                  <a:schemeClr val="lt1"/>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cxnSp>
        <p:nvCxnSpPr>
          <p:cNvPr id="23" name="Shape 23"/>
          <p:cNvCxnSpPr/>
          <p:nvPr/>
        </p:nvCxnSpPr>
        <p:spPr>
          <a:xfrm>
            <a:off x="381000" y="4421187"/>
            <a:ext cx="8308847" cy="1587"/>
          </a:xfrm>
          <a:prstGeom prst="straightConnector1">
            <a:avLst/>
          </a:prstGeom>
          <a:noFill/>
          <a:ln cap="flat" cmpd="sng" w="9525">
            <a:solidFill>
              <a:schemeClr val="lt1"/>
            </a:solidFill>
            <a:prstDash val="solid"/>
            <a:round/>
            <a:headEnd len="med" w="med" type="none"/>
            <a:tailEnd len="med" w="med" type="none"/>
          </a:ln>
        </p:spPr>
      </p:cxnSp>
      <p:sp>
        <p:nvSpPr>
          <p:cNvPr id="24" name="Shape 24"/>
          <p:cNvSpPr txBox="1"/>
          <p:nvPr>
            <p:ph idx="2" type="body"/>
          </p:nvPr>
        </p:nvSpPr>
        <p:spPr>
          <a:xfrm>
            <a:off x="787400" y="4440369"/>
            <a:ext cx="7010400" cy="413041"/>
          </a:xfrm>
          <a:prstGeom prst="rect">
            <a:avLst/>
          </a:prstGeom>
          <a:noFill/>
          <a:ln>
            <a:noFill/>
          </a:ln>
        </p:spPr>
        <p:txBody>
          <a:bodyPr anchorCtr="0" anchor="ctr" bIns="91425" lIns="91425" rIns="91425" tIns="91425"/>
          <a:lstStyle>
            <a:lvl1pPr indent="0" lvl="0" marL="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pic>
        <p:nvPicPr>
          <p:cNvPr descr="cyclogowhite.png" id="25" name="Shape 25"/>
          <p:cNvPicPr preferRelativeResize="0"/>
          <p:nvPr/>
        </p:nvPicPr>
        <p:blipFill rotWithShape="1">
          <a:blip r:embed="rId2">
            <a:alphaModFix/>
          </a:blip>
          <a:srcRect b="0" l="0" r="0" t="0"/>
          <a:stretch/>
        </p:blipFill>
        <p:spPr>
          <a:xfrm>
            <a:off x="6905025" y="6277898"/>
            <a:ext cx="2075688" cy="28346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Layout">
    <p:spTree>
      <p:nvGrpSpPr>
        <p:cNvPr id="145" name="Shape 145"/>
        <p:cNvGrpSpPr/>
        <p:nvPr/>
      </p:nvGrpSpPr>
      <p:grpSpPr>
        <a:xfrm>
          <a:off x="0" y="0"/>
          <a:ext cx="0" cy="0"/>
          <a:chOff x="0" y="0"/>
          <a:chExt cx="0" cy="0"/>
        </a:xfrm>
      </p:grpSpPr>
      <p:sp>
        <p:nvSpPr>
          <p:cNvPr id="146" name="Shape 146"/>
          <p:cNvSpPr txBox="1"/>
          <p:nvPr>
            <p:ph type="title"/>
          </p:nvPr>
        </p:nvSpPr>
        <p:spPr>
          <a:xfrm>
            <a:off x="226458" y="62415"/>
            <a:ext cx="8688900" cy="639900"/>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47" name="Shape 147"/>
          <p:cNvSpPr txBox="1"/>
          <p:nvPr>
            <p:ph idx="12" type="sldNum"/>
          </p:nvPr>
        </p:nvSpPr>
        <p:spPr>
          <a:xfrm>
            <a:off x="212726" y="6286500"/>
            <a:ext cx="447600" cy="2667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
        <p:nvSpPr>
          <p:cNvPr id="148" name="Shape 148"/>
          <p:cNvSpPr txBox="1"/>
          <p:nvPr>
            <p:ph idx="1" type="body"/>
          </p:nvPr>
        </p:nvSpPr>
        <p:spPr>
          <a:xfrm>
            <a:off x="228600" y="1168400"/>
            <a:ext cx="4229100" cy="46737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49" name="Shape 149"/>
          <p:cNvSpPr txBox="1"/>
          <p:nvPr>
            <p:ph idx="2" type="body"/>
          </p:nvPr>
        </p:nvSpPr>
        <p:spPr>
          <a:xfrm>
            <a:off x="4686300" y="1168400"/>
            <a:ext cx="4229100" cy="46737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Shape 150"/>
          <p:cNvSpPr txBox="1"/>
          <p:nvPr>
            <p:ph idx="3" type="body"/>
          </p:nvPr>
        </p:nvSpPr>
        <p:spPr>
          <a:xfrm>
            <a:off x="596900" y="6464300"/>
            <a:ext cx="6997800" cy="241200"/>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2" lvl="1" marL="404812"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1" name="Shape 151"/>
          <p:cNvSpPr txBox="1"/>
          <p:nvPr>
            <p:ph idx="4" type="body"/>
          </p:nvPr>
        </p:nvSpPr>
        <p:spPr>
          <a:xfrm>
            <a:off x="4686300" y="8826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2" name="Shape 152"/>
          <p:cNvSpPr txBox="1"/>
          <p:nvPr>
            <p:ph idx="5" type="body"/>
          </p:nvPr>
        </p:nvSpPr>
        <p:spPr>
          <a:xfrm>
            <a:off x="228600" y="8826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Comparison w/Chart Layout">
    <p:spTree>
      <p:nvGrpSpPr>
        <p:cNvPr id="153" name="Shape 153"/>
        <p:cNvGrpSpPr/>
        <p:nvPr/>
      </p:nvGrpSpPr>
      <p:grpSpPr>
        <a:xfrm>
          <a:off x="0" y="0"/>
          <a:ext cx="0" cy="0"/>
          <a:chOff x="0" y="0"/>
          <a:chExt cx="0" cy="0"/>
        </a:xfrm>
      </p:grpSpPr>
      <p:sp>
        <p:nvSpPr>
          <p:cNvPr id="154" name="Shape 154"/>
          <p:cNvSpPr txBox="1"/>
          <p:nvPr>
            <p:ph type="title"/>
          </p:nvPr>
        </p:nvSpPr>
        <p:spPr>
          <a:xfrm>
            <a:off x="226458" y="62415"/>
            <a:ext cx="8688900" cy="639900"/>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55" name="Shape 155"/>
          <p:cNvSpPr txBox="1"/>
          <p:nvPr>
            <p:ph idx="12" type="sldNum"/>
          </p:nvPr>
        </p:nvSpPr>
        <p:spPr>
          <a:xfrm>
            <a:off x="212726" y="6286500"/>
            <a:ext cx="447600" cy="2667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
        <p:nvSpPr>
          <p:cNvPr id="156" name="Shape 156"/>
          <p:cNvSpPr txBox="1"/>
          <p:nvPr>
            <p:ph idx="1" type="body"/>
          </p:nvPr>
        </p:nvSpPr>
        <p:spPr>
          <a:xfrm>
            <a:off x="228600" y="3797301"/>
            <a:ext cx="4229100" cy="20448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7" name="Shape 157"/>
          <p:cNvSpPr txBox="1"/>
          <p:nvPr>
            <p:ph idx="2" type="body"/>
          </p:nvPr>
        </p:nvSpPr>
        <p:spPr>
          <a:xfrm>
            <a:off x="4686300" y="3797301"/>
            <a:ext cx="4229100" cy="20448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8" name="Shape 158"/>
          <p:cNvSpPr txBox="1"/>
          <p:nvPr>
            <p:ph idx="3" type="body"/>
          </p:nvPr>
        </p:nvSpPr>
        <p:spPr>
          <a:xfrm>
            <a:off x="596900" y="6464300"/>
            <a:ext cx="6997800" cy="241200"/>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2" lvl="1" marL="404812"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59" name="Shape 159"/>
          <p:cNvSpPr txBox="1"/>
          <p:nvPr>
            <p:ph idx="4" type="body"/>
          </p:nvPr>
        </p:nvSpPr>
        <p:spPr>
          <a:xfrm>
            <a:off x="228600" y="35115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60" name="Shape 160"/>
          <p:cNvSpPr txBox="1"/>
          <p:nvPr>
            <p:ph idx="5" type="body"/>
          </p:nvPr>
        </p:nvSpPr>
        <p:spPr>
          <a:xfrm>
            <a:off x="4686300" y="35115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61" name="Shape 161"/>
          <p:cNvSpPr txBox="1"/>
          <p:nvPr>
            <p:ph idx="6" type="body"/>
          </p:nvPr>
        </p:nvSpPr>
        <p:spPr>
          <a:xfrm>
            <a:off x="4686300" y="8826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62" name="Shape 162"/>
          <p:cNvSpPr txBox="1"/>
          <p:nvPr>
            <p:ph idx="7" type="body"/>
          </p:nvPr>
        </p:nvSpPr>
        <p:spPr>
          <a:xfrm>
            <a:off x="228600" y="8826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63" name="Shape 163"/>
          <p:cNvSpPr txBox="1"/>
          <p:nvPr>
            <p:ph idx="8" type="body"/>
          </p:nvPr>
        </p:nvSpPr>
        <p:spPr>
          <a:xfrm>
            <a:off x="228600" y="1168400"/>
            <a:ext cx="4229100" cy="22860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64" name="Shape 164"/>
          <p:cNvSpPr txBox="1"/>
          <p:nvPr>
            <p:ph idx="9" type="body"/>
          </p:nvPr>
        </p:nvSpPr>
        <p:spPr>
          <a:xfrm>
            <a:off x="4686300" y="1168400"/>
            <a:ext cx="4229100" cy="22860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3 Comparison w/Chart Layout">
    <p:spTree>
      <p:nvGrpSpPr>
        <p:cNvPr id="165" name="Shape 165"/>
        <p:cNvGrpSpPr/>
        <p:nvPr/>
      </p:nvGrpSpPr>
      <p:grpSpPr>
        <a:xfrm>
          <a:off x="0" y="0"/>
          <a:ext cx="0" cy="0"/>
          <a:chOff x="0" y="0"/>
          <a:chExt cx="0" cy="0"/>
        </a:xfrm>
      </p:grpSpPr>
      <p:sp>
        <p:nvSpPr>
          <p:cNvPr id="166" name="Shape 166"/>
          <p:cNvSpPr txBox="1"/>
          <p:nvPr>
            <p:ph type="title"/>
          </p:nvPr>
        </p:nvSpPr>
        <p:spPr>
          <a:xfrm>
            <a:off x="226458" y="62415"/>
            <a:ext cx="8688900" cy="639900"/>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67" name="Shape 167"/>
          <p:cNvSpPr txBox="1"/>
          <p:nvPr>
            <p:ph idx="12" type="sldNum"/>
          </p:nvPr>
        </p:nvSpPr>
        <p:spPr>
          <a:xfrm>
            <a:off x="212726" y="6286500"/>
            <a:ext cx="447600" cy="2667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
        <p:nvSpPr>
          <p:cNvPr id="168" name="Shape 168"/>
          <p:cNvSpPr txBox="1"/>
          <p:nvPr>
            <p:ph idx="1" type="body"/>
          </p:nvPr>
        </p:nvSpPr>
        <p:spPr>
          <a:xfrm>
            <a:off x="596900" y="6464300"/>
            <a:ext cx="6997800" cy="241200"/>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2" lvl="1" marL="404812"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69" name="Shape 169"/>
          <p:cNvSpPr txBox="1"/>
          <p:nvPr>
            <p:ph idx="2" type="body"/>
          </p:nvPr>
        </p:nvSpPr>
        <p:spPr>
          <a:xfrm>
            <a:off x="228600" y="1168400"/>
            <a:ext cx="8686800" cy="22857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70" name="Shape 170"/>
          <p:cNvSpPr txBox="1"/>
          <p:nvPr>
            <p:ph idx="3" type="body"/>
          </p:nvPr>
        </p:nvSpPr>
        <p:spPr>
          <a:xfrm>
            <a:off x="228600" y="35115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71" name="Shape 171"/>
          <p:cNvSpPr txBox="1"/>
          <p:nvPr>
            <p:ph idx="4" type="body"/>
          </p:nvPr>
        </p:nvSpPr>
        <p:spPr>
          <a:xfrm>
            <a:off x="4686300" y="35115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72" name="Shape 172"/>
          <p:cNvSpPr txBox="1"/>
          <p:nvPr>
            <p:ph idx="5" type="body"/>
          </p:nvPr>
        </p:nvSpPr>
        <p:spPr>
          <a:xfrm>
            <a:off x="228600" y="889000"/>
            <a:ext cx="8686800" cy="2160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73" name="Shape 173"/>
          <p:cNvSpPr txBox="1"/>
          <p:nvPr>
            <p:ph idx="6" type="body"/>
          </p:nvPr>
        </p:nvSpPr>
        <p:spPr>
          <a:xfrm>
            <a:off x="228600" y="3797301"/>
            <a:ext cx="4229100" cy="20448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74" name="Shape 174"/>
          <p:cNvSpPr txBox="1"/>
          <p:nvPr>
            <p:ph idx="7" type="body"/>
          </p:nvPr>
        </p:nvSpPr>
        <p:spPr>
          <a:xfrm>
            <a:off x="4686300" y="3797301"/>
            <a:ext cx="4229100" cy="20448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adrant Content">
    <p:spTree>
      <p:nvGrpSpPr>
        <p:cNvPr id="175" name="Shape 175"/>
        <p:cNvGrpSpPr/>
        <p:nvPr/>
      </p:nvGrpSpPr>
      <p:grpSpPr>
        <a:xfrm>
          <a:off x="0" y="0"/>
          <a:ext cx="0" cy="0"/>
          <a:chOff x="0" y="0"/>
          <a:chExt cx="0" cy="0"/>
        </a:xfrm>
      </p:grpSpPr>
      <p:sp>
        <p:nvSpPr>
          <p:cNvPr id="176" name="Shape 176"/>
          <p:cNvSpPr txBox="1"/>
          <p:nvPr>
            <p:ph type="title"/>
          </p:nvPr>
        </p:nvSpPr>
        <p:spPr>
          <a:xfrm>
            <a:off x="226458" y="62415"/>
            <a:ext cx="8688900" cy="639900"/>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77" name="Shape 177"/>
          <p:cNvSpPr txBox="1"/>
          <p:nvPr>
            <p:ph idx="1" type="body"/>
          </p:nvPr>
        </p:nvSpPr>
        <p:spPr>
          <a:xfrm>
            <a:off x="228600" y="1168400"/>
            <a:ext cx="4229100" cy="22857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78" name="Shape 178"/>
          <p:cNvSpPr txBox="1"/>
          <p:nvPr>
            <p:ph idx="2" type="body"/>
          </p:nvPr>
        </p:nvSpPr>
        <p:spPr>
          <a:xfrm>
            <a:off x="4686300" y="1168400"/>
            <a:ext cx="4229100" cy="22857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79" name="Shape 179"/>
          <p:cNvSpPr txBox="1"/>
          <p:nvPr>
            <p:ph idx="12" type="sldNum"/>
          </p:nvPr>
        </p:nvSpPr>
        <p:spPr>
          <a:xfrm>
            <a:off x="212726" y="6286500"/>
            <a:ext cx="447600" cy="2667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
        <p:nvSpPr>
          <p:cNvPr id="180" name="Shape 180"/>
          <p:cNvSpPr txBox="1"/>
          <p:nvPr>
            <p:ph idx="3" type="body"/>
          </p:nvPr>
        </p:nvSpPr>
        <p:spPr>
          <a:xfrm>
            <a:off x="596900" y="6464300"/>
            <a:ext cx="6997800" cy="241200"/>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2" lvl="1" marL="404812"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81" name="Shape 181"/>
          <p:cNvSpPr txBox="1"/>
          <p:nvPr>
            <p:ph idx="4" type="body"/>
          </p:nvPr>
        </p:nvSpPr>
        <p:spPr>
          <a:xfrm>
            <a:off x="228600" y="35115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82" name="Shape 182"/>
          <p:cNvSpPr txBox="1"/>
          <p:nvPr>
            <p:ph idx="5" type="body"/>
          </p:nvPr>
        </p:nvSpPr>
        <p:spPr>
          <a:xfrm>
            <a:off x="4686300" y="35115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83" name="Shape 183"/>
          <p:cNvSpPr txBox="1"/>
          <p:nvPr>
            <p:ph idx="6" type="body"/>
          </p:nvPr>
        </p:nvSpPr>
        <p:spPr>
          <a:xfrm>
            <a:off x="4686300" y="8826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84" name="Shape 184"/>
          <p:cNvSpPr txBox="1"/>
          <p:nvPr>
            <p:ph idx="7" type="body"/>
          </p:nvPr>
        </p:nvSpPr>
        <p:spPr>
          <a:xfrm>
            <a:off x="228600" y="882650"/>
            <a:ext cx="4229100" cy="2223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85" name="Shape 185"/>
          <p:cNvSpPr txBox="1"/>
          <p:nvPr>
            <p:ph idx="8" type="body"/>
          </p:nvPr>
        </p:nvSpPr>
        <p:spPr>
          <a:xfrm>
            <a:off x="228600" y="3797301"/>
            <a:ext cx="4229100" cy="20448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86" name="Shape 186"/>
          <p:cNvSpPr txBox="1"/>
          <p:nvPr>
            <p:ph idx="9" type="body"/>
          </p:nvPr>
        </p:nvSpPr>
        <p:spPr>
          <a:xfrm>
            <a:off x="4686300" y="3797301"/>
            <a:ext cx="4229100" cy="20448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bg>
      <p:bgPr>
        <a:solidFill>
          <a:schemeClr val="lt1"/>
        </a:solidFill>
      </p:bgPr>
    </p:bg>
    <p:spTree>
      <p:nvGrpSpPr>
        <p:cNvPr id="187" name="Shape 187"/>
        <p:cNvGrpSpPr/>
        <p:nvPr/>
      </p:nvGrpSpPr>
      <p:grpSpPr>
        <a:xfrm>
          <a:off x="0" y="0"/>
          <a:ext cx="0" cy="0"/>
          <a:chOff x="0" y="0"/>
          <a:chExt cx="0" cy="0"/>
        </a:xfrm>
      </p:grpSpPr>
      <p:sp>
        <p:nvSpPr>
          <p:cNvPr id="188" name="Shape 188"/>
          <p:cNvSpPr txBox="1"/>
          <p:nvPr>
            <p:ph type="ctrTitle"/>
          </p:nvPr>
        </p:nvSpPr>
        <p:spPr>
          <a:xfrm>
            <a:off x="2197100" y="1968500"/>
            <a:ext cx="5778600" cy="393600"/>
          </a:xfrm>
          <a:prstGeom prst="rect">
            <a:avLst/>
          </a:prstGeom>
          <a:noFill/>
          <a:ln>
            <a:noFill/>
          </a:ln>
        </p:spPr>
        <p:txBody>
          <a:bodyPr anchorCtr="0" anchor="b" bIns="91425" lIns="91425" rIns="91425" tIns="91425"/>
          <a:lstStyle>
            <a:lvl1pPr indent="0" lvl="0" marL="0" marR="0" rtl="0" algn="l">
              <a:spcBef>
                <a:spcPts val="0"/>
              </a:spcBef>
              <a:buClr>
                <a:schemeClr val="dk1"/>
              </a:buClr>
              <a:buFont typeface="Calibri"/>
              <a:buNone/>
              <a:defRPr b="1" i="1" sz="2400" u="none" cap="none" strike="noStrike">
                <a:solidFill>
                  <a:schemeClr val="dk1"/>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89" name="Shape 189"/>
          <p:cNvSpPr txBox="1"/>
          <p:nvPr>
            <p:ph idx="1" type="subTitle"/>
          </p:nvPr>
        </p:nvSpPr>
        <p:spPr>
          <a:xfrm>
            <a:off x="2197100" y="3157669"/>
            <a:ext cx="5778600" cy="1325700"/>
          </a:xfrm>
          <a:prstGeom prst="rect">
            <a:avLst/>
          </a:prstGeom>
          <a:noFill/>
          <a:ln>
            <a:noFill/>
          </a:ln>
        </p:spPr>
        <p:txBody>
          <a:bodyPr anchorCtr="0" anchor="t" bIns="91425" lIns="91425" rIns="91425" tIns="91425"/>
          <a:lstStyle>
            <a:lvl1pPr indent="0" lvl="0" marL="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1pPr>
            <a:lvl2pPr indent="0" lvl="1" marL="457200" marR="0" rtl="0" algn="ctr">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2pPr>
            <a:lvl3pPr indent="0" lvl="2" marL="914400" marR="0" rtl="0" algn="ctr">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3pPr>
            <a:lvl4pPr indent="0" lvl="3" marL="1371600" marR="0" rtl="0" algn="ctr">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ctr">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6pPr>
            <a:lvl7pPr indent="0" lvl="6" marL="27432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7pPr>
            <a:lvl8pPr indent="0" lvl="7" marL="32004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8pPr>
            <a:lvl9pPr indent="0" lvl="8" marL="36576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9pPr>
          </a:lstStyle>
          <a:p/>
        </p:txBody>
      </p:sp>
      <p:sp>
        <p:nvSpPr>
          <p:cNvPr id="190" name="Shape 190"/>
          <p:cNvSpPr/>
          <p:nvPr>
            <p:ph idx="2" type="pic"/>
          </p:nvPr>
        </p:nvSpPr>
        <p:spPr>
          <a:xfrm>
            <a:off x="762000" y="1981200"/>
            <a:ext cx="1193700" cy="1485900"/>
          </a:xfrm>
          <a:prstGeom prst="rect">
            <a:avLst/>
          </a:prstGeom>
          <a:noFill/>
          <a:ln>
            <a:noFill/>
          </a:ln>
        </p:spPr>
        <p:txBody>
          <a:bodyPr anchorCtr="0" anchor="t" bIns="91425" lIns="91425" rIns="91425" tIns="91425"/>
          <a:lstStyle>
            <a:lvl1pPr indent="-82550" lvl="0" marL="171450"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1pPr>
            <a:lvl2pPr indent="-90487" lvl="1" marL="573087"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2pPr>
            <a:lvl3pPr indent="-85725" lvl="2" marL="1025525"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85725" lvl="3" marL="1546225"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4pPr>
            <a:lvl5pPr indent="-77787" lvl="4" marL="2058987"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191" name="Shape 191"/>
          <p:cNvSpPr txBox="1"/>
          <p:nvPr>
            <p:ph idx="3" type="body"/>
          </p:nvPr>
        </p:nvSpPr>
        <p:spPr>
          <a:xfrm>
            <a:off x="2197100" y="2578100"/>
            <a:ext cx="2159100" cy="406500"/>
          </a:xfrm>
          <a:prstGeom prst="rect">
            <a:avLst/>
          </a:prstGeom>
          <a:noFill/>
          <a:ln>
            <a:noFill/>
          </a:ln>
        </p:spPr>
        <p:txBody>
          <a:bodyPr anchorCtr="0" anchor="t" bIns="91425" lIns="91425" rIns="91425" tIns="91425"/>
          <a:lstStyle>
            <a:lvl1pPr indent="0" lvl="0" marL="0" marR="0" rtl="0" algn="l">
              <a:spcBef>
                <a:spcPts val="240"/>
              </a:spcBef>
              <a:buClr>
                <a:schemeClr val="dk1"/>
              </a:buClr>
              <a:buFont typeface="Arial"/>
              <a:buNone/>
              <a:defRPr b="0" i="0" sz="12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192" name="Shape 192"/>
          <p:cNvSpPr/>
          <p:nvPr/>
        </p:nvSpPr>
        <p:spPr>
          <a:xfrm>
            <a:off x="0" y="0"/>
            <a:ext cx="355500" cy="6858000"/>
          </a:xfrm>
          <a:prstGeom prst="rect">
            <a:avLst/>
          </a:prstGeom>
          <a:solidFill>
            <a:srgbClr val="081646"/>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descr="cyclogoblue.png" id="193" name="Shape 193"/>
          <p:cNvPicPr preferRelativeResize="0"/>
          <p:nvPr/>
        </p:nvPicPr>
        <p:blipFill rotWithShape="1">
          <a:blip r:embed="rId2">
            <a:alphaModFix/>
          </a:blip>
          <a:srcRect b="0" l="0" r="0" t="0"/>
          <a:stretch/>
        </p:blipFill>
        <p:spPr>
          <a:xfrm>
            <a:off x="6903450" y="6275323"/>
            <a:ext cx="2077200" cy="2844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text">
    <p:bg>
      <p:bgPr>
        <a:solidFill>
          <a:schemeClr val="lt1"/>
        </a:solidFill>
      </p:bgPr>
    </p:bg>
    <p:spTree>
      <p:nvGrpSpPr>
        <p:cNvPr id="194" name="Shape 194"/>
        <p:cNvGrpSpPr/>
        <p:nvPr/>
      </p:nvGrpSpPr>
      <p:grpSpPr>
        <a:xfrm>
          <a:off x="0" y="0"/>
          <a:ext cx="0" cy="0"/>
          <a:chOff x="0" y="0"/>
          <a:chExt cx="0" cy="0"/>
        </a:xfrm>
      </p:grpSpPr>
      <p:sp>
        <p:nvSpPr>
          <p:cNvPr id="195" name="Shape 195"/>
          <p:cNvSpPr txBox="1"/>
          <p:nvPr>
            <p:ph idx="1" type="body"/>
          </p:nvPr>
        </p:nvSpPr>
        <p:spPr>
          <a:xfrm>
            <a:off x="977900" y="2882900"/>
            <a:ext cx="7200900" cy="901500"/>
          </a:xfrm>
          <a:prstGeom prst="rect">
            <a:avLst/>
          </a:prstGeom>
          <a:noFill/>
          <a:ln>
            <a:noFill/>
          </a:ln>
        </p:spPr>
        <p:txBody>
          <a:bodyPr anchorCtr="0" anchor="ctr" bIns="91425" lIns="91425" rIns="91425" tIns="91425"/>
          <a:lstStyle>
            <a:lvl1pPr indent="0" lvl="0" marL="0" marR="0" rtl="0" algn="ctr">
              <a:spcBef>
                <a:spcPts val="400"/>
              </a:spcBef>
              <a:buClr>
                <a:srgbClr val="000000"/>
              </a:buClr>
              <a:buFont typeface="Arial"/>
              <a:buNone/>
              <a:defRPr b="0" i="1" sz="2000" u="none" cap="none" strike="noStrike">
                <a:solidFill>
                  <a:srgbClr val="000000"/>
                </a:solidFill>
                <a:latin typeface="Calibri"/>
                <a:ea typeface="Calibri"/>
                <a:cs typeface="Calibri"/>
                <a:sym typeface="Calibri"/>
              </a:defRPr>
            </a:lvl1pPr>
            <a:lvl2pPr indent="-11112" lvl="1" marL="404812"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2pPr>
            <a:lvl3pPr indent="-7937" lvl="2" marL="858837"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3pPr>
            <a:lvl4pPr indent="-3175" lvl="3" marL="1374775"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4pPr>
            <a:lvl5pPr indent="0" lvl="4" marL="1892300"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Black Section Header">
    <p:bg>
      <p:bgPr>
        <a:solidFill>
          <a:schemeClr val="lt1"/>
        </a:solidFill>
      </p:bgPr>
    </p:bg>
    <p:spTree>
      <p:nvGrpSpPr>
        <p:cNvPr id="196" name="Shape 196"/>
        <p:cNvGrpSpPr/>
        <p:nvPr/>
      </p:nvGrpSpPr>
      <p:grpSpPr>
        <a:xfrm>
          <a:off x="0" y="0"/>
          <a:ext cx="0" cy="0"/>
          <a:chOff x="0" y="0"/>
          <a:chExt cx="0" cy="0"/>
        </a:xfrm>
      </p:grpSpPr>
      <p:sp>
        <p:nvSpPr>
          <p:cNvPr id="197" name="Shape 197"/>
          <p:cNvSpPr txBox="1"/>
          <p:nvPr/>
        </p:nvSpPr>
        <p:spPr>
          <a:xfrm>
            <a:off x="2082800" y="1168400"/>
            <a:ext cx="5295900" cy="45597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SzPct val="25000"/>
              <a:buNone/>
            </a:pPr>
            <a:r>
              <a:rPr b="1" lang="en-US" sz="1530">
                <a:solidFill>
                  <a:srgbClr val="000000"/>
                </a:solidFill>
                <a:latin typeface="Calibri"/>
                <a:ea typeface="Calibri"/>
                <a:cs typeface="Calibri"/>
                <a:sym typeface="Calibri"/>
              </a:rPr>
              <a:t>Consult Your Community (CYC) </a:t>
            </a:r>
            <a:r>
              <a:rPr b="0" lang="en-US" sz="1530">
                <a:solidFill>
                  <a:srgbClr val="000000"/>
                </a:solidFill>
                <a:latin typeface="Calibri"/>
                <a:ea typeface="Calibri"/>
                <a:cs typeface="Calibri"/>
                <a:sym typeface="Calibri"/>
              </a:rPr>
              <a:t>at</a:t>
            </a:r>
            <a:r>
              <a:rPr b="0" lang="en-US" sz="1530">
                <a:solidFill>
                  <a:srgbClr val="000000"/>
                </a:solidFill>
                <a:latin typeface="Calibri"/>
                <a:ea typeface="Calibri"/>
                <a:cs typeface="Calibri"/>
                <a:sym typeface="Calibri"/>
              </a:rPr>
              <a:t> UC Davis is a </a:t>
            </a:r>
            <a:r>
              <a:rPr lang="en-US" sz="1530">
                <a:solidFill>
                  <a:srgbClr val="000000"/>
                </a:solidFill>
                <a:latin typeface="Calibri"/>
                <a:ea typeface="Calibri"/>
                <a:cs typeface="Calibri"/>
                <a:sym typeface="Calibri"/>
              </a:rPr>
              <a:t>non-profit student organization that prepares undergraduates for rewarding careers and develops a community of outstanding business leaders. Since 2014, has been bridging the gap between a rigorous theoretical education and the practical skills necessary to thrive in the professional world.</a:t>
            </a:r>
          </a:p>
          <a:p>
            <a:pPr indent="0" lvl="0" marL="0" marR="0" rtl="0" algn="l">
              <a:lnSpc>
                <a:spcPct val="90000"/>
              </a:lnSpc>
              <a:spcBef>
                <a:spcPts val="0"/>
              </a:spcBef>
              <a:buNone/>
            </a:pPr>
            <a:r>
              <a:t/>
            </a:r>
            <a:endParaRPr sz="1530">
              <a:solidFill>
                <a:srgbClr val="000000"/>
              </a:solidFill>
              <a:latin typeface="Calibri"/>
              <a:ea typeface="Calibri"/>
              <a:cs typeface="Calibri"/>
              <a:sym typeface="Calibri"/>
            </a:endParaRPr>
          </a:p>
          <a:p>
            <a:pPr indent="0" lvl="0" marL="0" marR="0" rtl="0" algn="l">
              <a:lnSpc>
                <a:spcPct val="90000"/>
              </a:lnSpc>
              <a:spcBef>
                <a:spcPts val="0"/>
              </a:spcBef>
              <a:buSzPct val="25000"/>
              <a:buNone/>
            </a:pPr>
            <a:r>
              <a:rPr lang="en-US" sz="1530">
                <a:solidFill>
                  <a:srgbClr val="000000"/>
                </a:solidFill>
                <a:latin typeface="Calibri"/>
                <a:ea typeface="Calibri"/>
                <a:cs typeface="Calibri"/>
                <a:sym typeface="Calibri"/>
              </a:rPr>
              <a:t>Consult Your Community has a group dedicated to consulting and empowering organizations with better knowledge and tools to become more efficient and impactful.  Our work is grounded on creating a difference for organizations through innovative ideas, academic training, rigorous structure, and passion.</a:t>
            </a:r>
          </a:p>
          <a:p>
            <a:pPr indent="0" lvl="0" marL="0" marR="0" rtl="0" algn="l">
              <a:lnSpc>
                <a:spcPct val="90000"/>
              </a:lnSpc>
              <a:spcBef>
                <a:spcPts val="0"/>
              </a:spcBef>
              <a:spcAft>
                <a:spcPts val="0"/>
              </a:spcAft>
              <a:buNone/>
            </a:pPr>
            <a:r>
              <a:t/>
            </a:r>
            <a:endParaRPr sz="1530">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ct val="25000"/>
              <a:buFont typeface="Calibri"/>
              <a:buNone/>
            </a:pPr>
            <a:r>
              <a:rPr lang="en-US" sz="1530">
                <a:solidFill>
                  <a:srgbClr val="000000"/>
                </a:solidFill>
                <a:latin typeface="Calibri"/>
                <a:ea typeface="Calibri"/>
                <a:cs typeface="Calibri"/>
                <a:sym typeface="Calibri"/>
              </a:rPr>
              <a:t>Our mission statement is thus: we are focused on building value for our community of small businesses and UC Davis</a:t>
            </a:r>
            <a:r>
              <a:rPr lang="en-US" sz="1530">
                <a:solidFill>
                  <a:srgbClr val="000000"/>
                </a:solidFill>
                <a:latin typeface="Calibri"/>
                <a:ea typeface="Calibri"/>
                <a:cs typeface="Calibri"/>
                <a:sym typeface="Calibri"/>
              </a:rPr>
              <a:t> </a:t>
            </a:r>
            <a:r>
              <a:rPr lang="en-US" sz="1530">
                <a:solidFill>
                  <a:srgbClr val="000000"/>
                </a:solidFill>
                <a:latin typeface="Calibri"/>
                <a:ea typeface="Calibri"/>
                <a:cs typeface="Calibri"/>
                <a:sym typeface="Calibri"/>
              </a:rPr>
              <a:t>students. To our clients, we strive to provide tangible, direct results to which lead to better decisions and increased productivity.  To our students, we emphasize professional and personal growth by developing analytical and creative intellectual capital. </a:t>
            </a:r>
          </a:p>
          <a:p>
            <a:pPr indent="0" lvl="0" marL="0" marR="0" rtl="0" algn="l">
              <a:lnSpc>
                <a:spcPct val="90000"/>
              </a:lnSpc>
              <a:spcBef>
                <a:spcPts val="0"/>
              </a:spcBef>
              <a:buNone/>
            </a:pPr>
            <a:r>
              <a:t/>
            </a:r>
            <a:endParaRPr sz="1530">
              <a:solidFill>
                <a:srgbClr val="000000"/>
              </a:solidFill>
              <a:latin typeface="Calibri"/>
              <a:ea typeface="Calibri"/>
              <a:cs typeface="Calibri"/>
              <a:sym typeface="Calibri"/>
            </a:endParaRPr>
          </a:p>
        </p:txBody>
      </p:sp>
      <p:sp>
        <p:nvSpPr>
          <p:cNvPr id="198" name="Shape 198"/>
          <p:cNvSpPr txBox="1"/>
          <p:nvPr/>
        </p:nvSpPr>
        <p:spPr>
          <a:xfrm>
            <a:off x="2082800" y="673100"/>
            <a:ext cx="6248400" cy="4827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1" lang="en-US" sz="2000">
                <a:solidFill>
                  <a:srgbClr val="000000"/>
                </a:solidFill>
                <a:latin typeface="Calibri"/>
                <a:ea typeface="Calibri"/>
                <a:cs typeface="Calibri"/>
                <a:sym typeface="Calibri"/>
              </a:rPr>
              <a:t>About Consul</a:t>
            </a:r>
            <a:r>
              <a:rPr b="1" i="1" lang="en-US" sz="2000">
                <a:solidFill>
                  <a:srgbClr val="000000"/>
                </a:solidFill>
                <a:latin typeface="Calibri"/>
                <a:ea typeface="Calibri"/>
                <a:cs typeface="Calibri"/>
                <a:sym typeface="Calibri"/>
              </a:rPr>
              <a:t>t Your Community</a:t>
            </a:r>
          </a:p>
        </p:txBody>
      </p:sp>
      <p:sp>
        <p:nvSpPr>
          <p:cNvPr id="199" name="Shape 199"/>
          <p:cNvSpPr/>
          <p:nvPr/>
        </p:nvSpPr>
        <p:spPr>
          <a:xfrm>
            <a:off x="0" y="0"/>
            <a:ext cx="355500" cy="6858000"/>
          </a:xfrm>
          <a:prstGeom prst="rect">
            <a:avLst/>
          </a:prstGeom>
          <a:solidFill>
            <a:srgbClr val="081646"/>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descr="cyclogoblue.png" id="200" name="Shape 200"/>
          <p:cNvPicPr preferRelativeResize="0"/>
          <p:nvPr/>
        </p:nvPicPr>
        <p:blipFill rotWithShape="1">
          <a:blip r:embed="rId2">
            <a:alphaModFix/>
          </a:blip>
          <a:srcRect b="0" l="0" r="0" t="0"/>
          <a:stretch/>
        </p:blipFill>
        <p:spPr>
          <a:xfrm>
            <a:off x="6903450" y="6275323"/>
            <a:ext cx="2077200" cy="284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201" name="Shape 201"/>
        <p:cNvGrpSpPr/>
        <p:nvPr/>
      </p:nvGrpSpPr>
      <p:grpSpPr>
        <a:xfrm>
          <a:off x="0" y="0"/>
          <a:ext cx="0" cy="0"/>
          <a:chOff x="0" y="0"/>
          <a:chExt cx="0" cy="0"/>
        </a:xfrm>
      </p:grpSpPr>
      <p:sp>
        <p:nvSpPr>
          <p:cNvPr id="202" name="Shape 202"/>
          <p:cNvSpPr txBox="1"/>
          <p:nvPr>
            <p:ph idx="1" type="body"/>
          </p:nvPr>
        </p:nvSpPr>
        <p:spPr>
          <a:xfrm>
            <a:off x="215900" y="1193800"/>
            <a:ext cx="8686800" cy="44961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3" name="Shape 203"/>
          <p:cNvSpPr txBox="1"/>
          <p:nvPr>
            <p:ph idx="2" type="body"/>
          </p:nvPr>
        </p:nvSpPr>
        <p:spPr>
          <a:xfrm>
            <a:off x="1452371" y="5816600"/>
            <a:ext cx="6172200" cy="330900"/>
          </a:xfrm>
          <a:prstGeom prst="rect">
            <a:avLst/>
          </a:prstGeom>
          <a:solidFill>
            <a:srgbClr val="20366A"/>
          </a:solidFill>
          <a:ln>
            <a:noFill/>
          </a:ln>
        </p:spPr>
        <p:txBody>
          <a:bodyPr anchorCtr="0" anchor="ctr" bIns="91425" lIns="91425" rIns="91425" tIns="91425"/>
          <a:lstStyle>
            <a:lvl1pPr indent="0" lvl="0" marL="0" marR="0" rtl="0" algn="ctr">
              <a:spcBef>
                <a:spcPts val="240"/>
              </a:spcBef>
              <a:buClr>
                <a:srgbClr val="FFFFFF"/>
              </a:buClr>
              <a:buFont typeface="Arial"/>
              <a:buNone/>
              <a:defRPr b="1" i="1" sz="1200" u="none" cap="none" strike="noStrike">
                <a:solidFill>
                  <a:srgbClr val="FFFFFF"/>
                </a:solidFill>
                <a:latin typeface="Calibri"/>
                <a:ea typeface="Calibri"/>
                <a:cs typeface="Calibri"/>
                <a:sym typeface="Calibri"/>
              </a:defRPr>
            </a:lvl1pPr>
            <a:lvl2pPr indent="0" lvl="1" marL="457200" marR="0" rtl="0" algn="l">
              <a:spcBef>
                <a:spcPts val="360"/>
              </a:spcBef>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spcBef>
                <a:spcPts val="320"/>
              </a:spcBef>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spcBef>
                <a:spcPts val="280"/>
              </a:spcBef>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204" name="Shape 204"/>
          <p:cNvSpPr txBox="1"/>
          <p:nvPr>
            <p:ph type="title"/>
          </p:nvPr>
        </p:nvSpPr>
        <p:spPr>
          <a:xfrm>
            <a:off x="226458" y="62415"/>
            <a:ext cx="8688900" cy="639900"/>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205" name="Shape 205"/>
          <p:cNvSpPr txBox="1"/>
          <p:nvPr>
            <p:ph idx="3" type="body"/>
          </p:nvPr>
        </p:nvSpPr>
        <p:spPr>
          <a:xfrm>
            <a:off x="228600" y="889000"/>
            <a:ext cx="8686800" cy="21600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6" name="Shape 206"/>
          <p:cNvSpPr txBox="1"/>
          <p:nvPr>
            <p:ph idx="4" type="body"/>
          </p:nvPr>
        </p:nvSpPr>
        <p:spPr>
          <a:xfrm>
            <a:off x="596900" y="6287926"/>
            <a:ext cx="6997800" cy="241200"/>
          </a:xfrm>
          <a:prstGeom prst="rect">
            <a:avLst/>
          </a:prstGeom>
          <a:noFill/>
          <a:ln>
            <a:noFill/>
          </a:ln>
        </p:spPr>
        <p:txBody>
          <a:bodyPr anchorCtr="0" anchor="t" bIns="91425" lIns="91425" rIns="91425" tIns="91425"/>
          <a:lstStyle>
            <a:lvl1pPr indent="0" lvl="0" marL="0" marR="0" rtl="0" algn="l">
              <a:spcBef>
                <a:spcPts val="160"/>
              </a:spcBef>
              <a:buClr>
                <a:schemeClr val="dk1"/>
              </a:buClr>
              <a:buFont typeface="Arial"/>
              <a:buNone/>
              <a:defRPr b="0" i="0" sz="800" u="none" cap="none" strike="noStrike">
                <a:solidFill>
                  <a:schemeClr val="dk1"/>
                </a:solidFill>
                <a:latin typeface="Calibri"/>
                <a:ea typeface="Calibri"/>
                <a:cs typeface="Calibri"/>
                <a:sym typeface="Calibri"/>
              </a:defRPr>
            </a:lvl1pPr>
            <a:lvl2pPr indent="-11112" lvl="1" marL="404812"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7" name="Shape 207"/>
          <p:cNvSpPr txBox="1"/>
          <p:nvPr>
            <p:ph idx="12" type="sldNum"/>
          </p:nvPr>
        </p:nvSpPr>
        <p:spPr>
          <a:xfrm>
            <a:off x="212725" y="6248400"/>
            <a:ext cx="447600" cy="2667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List Section Header">
    <p:bg>
      <p:bgPr>
        <a:solidFill>
          <a:schemeClr val="lt1"/>
        </a:solidFill>
      </p:bgPr>
    </p:bg>
    <p:spTree>
      <p:nvGrpSpPr>
        <p:cNvPr id="26" name="Shape 26"/>
        <p:cNvGrpSpPr/>
        <p:nvPr/>
      </p:nvGrpSpPr>
      <p:grpSpPr>
        <a:xfrm>
          <a:off x="0" y="0"/>
          <a:ext cx="0" cy="0"/>
          <a:chOff x="0" y="0"/>
          <a:chExt cx="0" cy="0"/>
        </a:xfrm>
      </p:grpSpPr>
      <p:sp>
        <p:nvSpPr>
          <p:cNvPr id="27" name="Shape 27"/>
          <p:cNvSpPr txBox="1"/>
          <p:nvPr>
            <p:ph idx="1" type="body"/>
          </p:nvPr>
        </p:nvSpPr>
        <p:spPr>
          <a:xfrm>
            <a:off x="2692400" y="566870"/>
            <a:ext cx="3721100" cy="413041"/>
          </a:xfrm>
          <a:prstGeom prst="rect">
            <a:avLst/>
          </a:prstGeom>
          <a:noFill/>
          <a:ln>
            <a:noFill/>
          </a:ln>
        </p:spPr>
        <p:txBody>
          <a:bodyPr anchorCtr="0" anchor="ctr" bIns="91425" lIns="91425" rIns="91425" tIns="91425"/>
          <a:lstStyle>
            <a:lvl1pPr indent="0" lvl="0" marL="0" marR="0" rtl="0" algn="l">
              <a:spcBef>
                <a:spcPts val="400"/>
              </a:spcBef>
              <a:buClr>
                <a:srgbClr val="000000"/>
              </a:buClr>
              <a:buFont typeface="Arial"/>
              <a:buNone/>
              <a:defRPr b="1" i="1" sz="2000" u="none" cap="none" strike="noStrike">
                <a:solidFill>
                  <a:srgbClr val="000000"/>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28" name="Shape 28"/>
          <p:cNvSpPr/>
          <p:nvPr/>
        </p:nvSpPr>
        <p:spPr>
          <a:xfrm>
            <a:off x="0" y="0"/>
            <a:ext cx="355600" cy="6858000"/>
          </a:xfrm>
          <a:prstGeom prst="rect">
            <a:avLst/>
          </a:prstGeom>
          <a:solidFill>
            <a:srgbClr val="081646"/>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Calibri"/>
              <a:ea typeface="Calibri"/>
              <a:cs typeface="Calibri"/>
              <a:sym typeface="Calibri"/>
            </a:endParaRPr>
          </a:p>
        </p:txBody>
      </p:sp>
      <p:pic>
        <p:nvPicPr>
          <p:cNvPr descr="cyclogoblue.png" id="29" name="Shape 29"/>
          <p:cNvPicPr preferRelativeResize="0"/>
          <p:nvPr/>
        </p:nvPicPr>
        <p:blipFill rotWithShape="1">
          <a:blip r:embed="rId2">
            <a:alphaModFix/>
          </a:blip>
          <a:srcRect b="0" l="0" r="0" t="0"/>
          <a:stretch/>
        </p:blipFill>
        <p:spPr>
          <a:xfrm>
            <a:off x="6903450" y="6275323"/>
            <a:ext cx="2077261" cy="28442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Black Section Header">
    <p:bg>
      <p:bgPr>
        <a:solidFill>
          <a:schemeClr val="lt1"/>
        </a:solidFill>
      </p:bgPr>
    </p:bg>
    <p:spTree>
      <p:nvGrpSpPr>
        <p:cNvPr id="30" name="Shape 30"/>
        <p:cNvGrpSpPr/>
        <p:nvPr/>
      </p:nvGrpSpPr>
      <p:grpSpPr>
        <a:xfrm>
          <a:off x="0" y="0"/>
          <a:ext cx="0" cy="0"/>
          <a:chOff x="0" y="0"/>
          <a:chExt cx="0" cy="0"/>
        </a:xfrm>
      </p:grpSpPr>
      <p:sp>
        <p:nvSpPr>
          <p:cNvPr id="31" name="Shape 31"/>
          <p:cNvSpPr txBox="1"/>
          <p:nvPr/>
        </p:nvSpPr>
        <p:spPr>
          <a:xfrm>
            <a:off x="2082800" y="1168400"/>
            <a:ext cx="5295900" cy="4559300"/>
          </a:xfrm>
          <a:prstGeom prst="rect">
            <a:avLst/>
          </a:prstGeom>
          <a:noFill/>
          <a:ln>
            <a:noFill/>
          </a:ln>
        </p:spPr>
        <p:txBody>
          <a:bodyPr anchorCtr="0" anchor="t" bIns="45700" lIns="91425" rIns="91425" tIns="45700">
            <a:noAutofit/>
          </a:bodyPr>
          <a:lstStyle/>
          <a:p>
            <a:pPr indent="0" lvl="0" marL="0" marR="0" rtl="0" algn="l">
              <a:lnSpc>
                <a:spcPct val="90000"/>
              </a:lnSpc>
              <a:spcBef>
                <a:spcPts val="0"/>
              </a:spcBef>
              <a:buSzPct val="25000"/>
              <a:buNone/>
            </a:pPr>
            <a:r>
              <a:rPr b="1" i="0" lang="en-US" sz="1530" u="none" cap="none" strike="noStrike">
                <a:solidFill>
                  <a:srgbClr val="000000"/>
                </a:solidFill>
                <a:latin typeface="Calibri"/>
                <a:ea typeface="Calibri"/>
                <a:cs typeface="Calibri"/>
                <a:sym typeface="Calibri"/>
              </a:rPr>
              <a:t>Consult Your Community (CYC) </a:t>
            </a:r>
            <a:r>
              <a:rPr b="0" i="0" lang="en-US" sz="1530" u="none" cap="none" strike="noStrike">
                <a:solidFill>
                  <a:srgbClr val="000000"/>
                </a:solidFill>
                <a:latin typeface="Calibri"/>
                <a:ea typeface="Calibri"/>
                <a:cs typeface="Calibri"/>
                <a:sym typeface="Calibri"/>
              </a:rPr>
              <a:t>at UC Davis is a non-profit student organization that prepares undergraduates for rewarding careers and develops a community of outstanding business leaders. Since 2014, has been bridging the gap between a rigorous theoretical education and the practical skills necessary to thrive in the professional world.</a:t>
            </a:r>
          </a:p>
          <a:p>
            <a:pPr indent="0" lvl="0" marL="0" marR="0" rtl="0" algn="l">
              <a:lnSpc>
                <a:spcPct val="90000"/>
              </a:lnSpc>
              <a:spcBef>
                <a:spcPts val="0"/>
              </a:spcBef>
              <a:buNone/>
            </a:pPr>
            <a:r>
              <a:t/>
            </a:r>
            <a:endParaRPr sz="1530">
              <a:solidFill>
                <a:srgbClr val="000000"/>
              </a:solidFill>
              <a:latin typeface="Calibri"/>
              <a:ea typeface="Calibri"/>
              <a:cs typeface="Calibri"/>
              <a:sym typeface="Calibri"/>
            </a:endParaRPr>
          </a:p>
          <a:p>
            <a:pPr indent="0" lvl="0" marL="0" marR="0" rtl="0" algn="l">
              <a:lnSpc>
                <a:spcPct val="90000"/>
              </a:lnSpc>
              <a:spcBef>
                <a:spcPts val="0"/>
              </a:spcBef>
              <a:buSzPct val="25000"/>
              <a:buNone/>
            </a:pPr>
            <a:r>
              <a:rPr lang="en-US" sz="1530">
                <a:solidFill>
                  <a:srgbClr val="000000"/>
                </a:solidFill>
                <a:latin typeface="Calibri"/>
                <a:ea typeface="Calibri"/>
                <a:cs typeface="Calibri"/>
                <a:sym typeface="Calibri"/>
              </a:rPr>
              <a:t>Consult Your Community has a group dedicated to consulting and empowering organizations with better knowledge and tools to become more efficient and impactful.  Our work is grounded on creating a difference for organizations through innovative ideas, academic training, rigorous structure, and passion.</a:t>
            </a:r>
          </a:p>
          <a:p>
            <a:pPr indent="0" lvl="0" marL="0" marR="0" rtl="0" algn="l">
              <a:lnSpc>
                <a:spcPct val="90000"/>
              </a:lnSpc>
              <a:spcBef>
                <a:spcPts val="0"/>
              </a:spcBef>
              <a:spcAft>
                <a:spcPts val="0"/>
              </a:spcAft>
              <a:buNone/>
            </a:pPr>
            <a:r>
              <a:t/>
            </a:r>
            <a:endParaRPr sz="1530">
              <a:solidFill>
                <a:srgbClr val="000000"/>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ct val="25000"/>
              <a:buFont typeface="Calibri"/>
              <a:buNone/>
            </a:pPr>
            <a:r>
              <a:rPr lang="en-US" sz="1530">
                <a:solidFill>
                  <a:srgbClr val="000000"/>
                </a:solidFill>
                <a:latin typeface="Calibri"/>
                <a:ea typeface="Calibri"/>
                <a:cs typeface="Calibri"/>
                <a:sym typeface="Calibri"/>
              </a:rPr>
              <a:t>Our mission statement is thus: we are focused on building value for our community of small businesses and UC Davis</a:t>
            </a:r>
            <a:r>
              <a:rPr lang="en-US" sz="1530">
                <a:solidFill>
                  <a:srgbClr val="000000"/>
                </a:solidFill>
                <a:latin typeface="Calibri"/>
                <a:ea typeface="Calibri"/>
                <a:cs typeface="Calibri"/>
                <a:sym typeface="Calibri"/>
              </a:rPr>
              <a:t> </a:t>
            </a:r>
            <a:r>
              <a:rPr lang="en-US" sz="1530">
                <a:solidFill>
                  <a:srgbClr val="000000"/>
                </a:solidFill>
                <a:latin typeface="Calibri"/>
                <a:ea typeface="Calibri"/>
                <a:cs typeface="Calibri"/>
                <a:sym typeface="Calibri"/>
              </a:rPr>
              <a:t>students. To our clients, we strive to provide tangible, direct results to which lead to better decisions and increased productivity.  To our students, we emphasize professional and personal growth by developing analytical and creative intellectual capital. </a:t>
            </a:r>
          </a:p>
          <a:p>
            <a:pPr indent="0" lvl="0" marL="0" marR="0" rtl="0" algn="l">
              <a:lnSpc>
                <a:spcPct val="90000"/>
              </a:lnSpc>
              <a:spcBef>
                <a:spcPts val="0"/>
              </a:spcBef>
              <a:buNone/>
            </a:pPr>
            <a:r>
              <a:t/>
            </a:r>
            <a:endParaRPr sz="1530">
              <a:solidFill>
                <a:srgbClr val="000000"/>
              </a:solidFill>
              <a:latin typeface="Calibri"/>
              <a:ea typeface="Calibri"/>
              <a:cs typeface="Calibri"/>
              <a:sym typeface="Calibri"/>
            </a:endParaRPr>
          </a:p>
        </p:txBody>
      </p:sp>
      <p:sp>
        <p:nvSpPr>
          <p:cNvPr id="32" name="Shape 32"/>
          <p:cNvSpPr txBox="1"/>
          <p:nvPr/>
        </p:nvSpPr>
        <p:spPr>
          <a:xfrm>
            <a:off x="2082800" y="673100"/>
            <a:ext cx="6248399" cy="48259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1" lang="en-US" sz="2000">
                <a:solidFill>
                  <a:srgbClr val="000000"/>
                </a:solidFill>
                <a:latin typeface="Calibri"/>
                <a:ea typeface="Calibri"/>
                <a:cs typeface="Calibri"/>
                <a:sym typeface="Calibri"/>
              </a:rPr>
              <a:t>About Consul</a:t>
            </a:r>
            <a:r>
              <a:rPr b="1" i="1" lang="en-US" sz="2000">
                <a:solidFill>
                  <a:srgbClr val="000000"/>
                </a:solidFill>
                <a:latin typeface="Calibri"/>
                <a:ea typeface="Calibri"/>
                <a:cs typeface="Calibri"/>
                <a:sym typeface="Calibri"/>
              </a:rPr>
              <a:t>t Your Community</a:t>
            </a:r>
          </a:p>
        </p:txBody>
      </p:sp>
      <p:sp>
        <p:nvSpPr>
          <p:cNvPr id="33" name="Shape 33"/>
          <p:cNvSpPr/>
          <p:nvPr/>
        </p:nvSpPr>
        <p:spPr>
          <a:xfrm>
            <a:off x="0" y="0"/>
            <a:ext cx="355600" cy="6858000"/>
          </a:xfrm>
          <a:prstGeom prst="rect">
            <a:avLst/>
          </a:prstGeom>
          <a:solidFill>
            <a:srgbClr val="081646"/>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descr="cyclogoblue.png" id="34" name="Shape 34"/>
          <p:cNvPicPr preferRelativeResize="0"/>
          <p:nvPr/>
        </p:nvPicPr>
        <p:blipFill rotWithShape="1">
          <a:blip r:embed="rId2">
            <a:alphaModFix/>
          </a:blip>
          <a:srcRect b="0" l="0" r="0" t="0"/>
          <a:stretch/>
        </p:blipFill>
        <p:spPr>
          <a:xfrm>
            <a:off x="6903450" y="6275323"/>
            <a:ext cx="2077261" cy="28442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Quadrant Content">
    <p:spTree>
      <p:nvGrpSpPr>
        <p:cNvPr id="42" name="Shape 42"/>
        <p:cNvGrpSpPr/>
        <p:nvPr/>
      </p:nvGrpSpPr>
      <p:grpSpPr>
        <a:xfrm>
          <a:off x="0" y="0"/>
          <a:ext cx="0" cy="0"/>
          <a:chOff x="0" y="0"/>
          <a:chExt cx="0" cy="0"/>
        </a:xfrm>
      </p:grpSpPr>
      <p:sp>
        <p:nvSpPr>
          <p:cNvPr id="43" name="Shape 43"/>
          <p:cNvSpPr txBox="1"/>
          <p:nvPr>
            <p:ph type="title"/>
          </p:nvPr>
        </p:nvSpPr>
        <p:spPr>
          <a:xfrm>
            <a:off x="226458" y="62415"/>
            <a:ext cx="8688941" cy="639762"/>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4" name="Shape 44"/>
          <p:cNvSpPr txBox="1"/>
          <p:nvPr>
            <p:ph idx="1" type="body"/>
          </p:nvPr>
        </p:nvSpPr>
        <p:spPr>
          <a:xfrm>
            <a:off x="228600" y="1168400"/>
            <a:ext cx="4229100" cy="2285762"/>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45" name="Shape 45"/>
          <p:cNvSpPr txBox="1"/>
          <p:nvPr>
            <p:ph idx="2" type="body"/>
          </p:nvPr>
        </p:nvSpPr>
        <p:spPr>
          <a:xfrm>
            <a:off x="4686300" y="1168400"/>
            <a:ext cx="4229100" cy="2285762"/>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46" name="Shape 46"/>
          <p:cNvSpPr txBox="1"/>
          <p:nvPr>
            <p:ph idx="12" type="sldNum"/>
          </p:nvPr>
        </p:nvSpPr>
        <p:spPr>
          <a:xfrm>
            <a:off x="212726" y="6286500"/>
            <a:ext cx="447674" cy="2666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b="0" i="0" lang="en-US" sz="1300" u="none" cap="none" strike="noStrike">
                <a:solidFill>
                  <a:srgbClr val="7F7F7F"/>
                </a:solidFill>
                <a:latin typeface="Calibri"/>
                <a:ea typeface="Calibri"/>
                <a:cs typeface="Calibri"/>
                <a:sym typeface="Calibri"/>
              </a:rPr>
              <a:t>‹#›</a:t>
            </a:fld>
          </a:p>
        </p:txBody>
      </p:sp>
      <p:sp>
        <p:nvSpPr>
          <p:cNvPr id="47" name="Shape 47"/>
          <p:cNvSpPr txBox="1"/>
          <p:nvPr>
            <p:ph idx="3" type="body"/>
          </p:nvPr>
        </p:nvSpPr>
        <p:spPr>
          <a:xfrm>
            <a:off x="596900" y="6464300"/>
            <a:ext cx="6997700" cy="241299"/>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3" lvl="1" marL="404813"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48" name="Shape 48"/>
          <p:cNvSpPr txBox="1"/>
          <p:nvPr>
            <p:ph idx="4" type="body"/>
          </p:nvPr>
        </p:nvSpPr>
        <p:spPr>
          <a:xfrm>
            <a:off x="228600" y="35115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49" name="Shape 49"/>
          <p:cNvSpPr txBox="1"/>
          <p:nvPr>
            <p:ph idx="5" type="body"/>
          </p:nvPr>
        </p:nvSpPr>
        <p:spPr>
          <a:xfrm>
            <a:off x="4686300" y="35115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0" name="Shape 50"/>
          <p:cNvSpPr txBox="1"/>
          <p:nvPr>
            <p:ph idx="6" type="body"/>
          </p:nvPr>
        </p:nvSpPr>
        <p:spPr>
          <a:xfrm>
            <a:off x="4686300" y="8826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1" name="Shape 51"/>
          <p:cNvSpPr txBox="1"/>
          <p:nvPr>
            <p:ph idx="7" type="body"/>
          </p:nvPr>
        </p:nvSpPr>
        <p:spPr>
          <a:xfrm>
            <a:off x="228600" y="8826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2" name="Shape 52"/>
          <p:cNvSpPr txBox="1"/>
          <p:nvPr>
            <p:ph idx="8" type="body"/>
          </p:nvPr>
        </p:nvSpPr>
        <p:spPr>
          <a:xfrm>
            <a:off x="228600" y="3797301"/>
            <a:ext cx="4229100" cy="2044699"/>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Shape 53"/>
          <p:cNvSpPr txBox="1"/>
          <p:nvPr>
            <p:ph idx="9" type="body"/>
          </p:nvPr>
        </p:nvSpPr>
        <p:spPr>
          <a:xfrm>
            <a:off x="4686300" y="3797301"/>
            <a:ext cx="4229100" cy="2044699"/>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ntent Layout">
    <p:spTree>
      <p:nvGrpSpPr>
        <p:cNvPr id="54" name="Shape 54"/>
        <p:cNvGrpSpPr/>
        <p:nvPr/>
      </p:nvGrpSpPr>
      <p:grpSpPr>
        <a:xfrm>
          <a:off x="0" y="0"/>
          <a:ext cx="0" cy="0"/>
          <a:chOff x="0" y="0"/>
          <a:chExt cx="0" cy="0"/>
        </a:xfrm>
      </p:grpSpPr>
      <p:sp>
        <p:nvSpPr>
          <p:cNvPr id="55" name="Shape 55"/>
          <p:cNvSpPr txBox="1"/>
          <p:nvPr>
            <p:ph type="title"/>
          </p:nvPr>
        </p:nvSpPr>
        <p:spPr>
          <a:xfrm>
            <a:off x="226458" y="62415"/>
            <a:ext cx="8688941" cy="639762"/>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6" name="Shape 56"/>
          <p:cNvSpPr txBox="1"/>
          <p:nvPr>
            <p:ph idx="12" type="sldNum"/>
          </p:nvPr>
        </p:nvSpPr>
        <p:spPr>
          <a:xfrm>
            <a:off x="212726" y="6286500"/>
            <a:ext cx="447674" cy="2666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
        <p:nvSpPr>
          <p:cNvPr id="57" name="Shape 57"/>
          <p:cNvSpPr txBox="1"/>
          <p:nvPr>
            <p:ph idx="1" type="body"/>
          </p:nvPr>
        </p:nvSpPr>
        <p:spPr>
          <a:xfrm>
            <a:off x="228600" y="1168400"/>
            <a:ext cx="4229100" cy="46736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8" name="Shape 58"/>
          <p:cNvSpPr txBox="1"/>
          <p:nvPr>
            <p:ph idx="2" type="body"/>
          </p:nvPr>
        </p:nvSpPr>
        <p:spPr>
          <a:xfrm>
            <a:off x="4686300" y="1168400"/>
            <a:ext cx="4229100" cy="46736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Shape 59"/>
          <p:cNvSpPr txBox="1"/>
          <p:nvPr>
            <p:ph idx="3" type="body"/>
          </p:nvPr>
        </p:nvSpPr>
        <p:spPr>
          <a:xfrm>
            <a:off x="596900" y="6464300"/>
            <a:ext cx="6997700" cy="241299"/>
          </a:xfrm>
          <a:prstGeom prst="rect">
            <a:avLst/>
          </a:prstGeom>
          <a:noFill/>
          <a:ln>
            <a:noFill/>
          </a:ln>
        </p:spPr>
        <p:txBody>
          <a:bodyPr anchorCtr="0" anchor="t" bIns="91425" lIns="91425" rIns="91425" tIns="91425"/>
          <a:lstStyle>
            <a:lvl1pPr indent="0" lvl="0" marL="0" marR="0" rtl="0" algn="l">
              <a:spcBef>
                <a:spcPts val="180"/>
              </a:spcBef>
              <a:buClr>
                <a:schemeClr val="dk1"/>
              </a:buClr>
              <a:buFont typeface="Arial"/>
              <a:buNone/>
              <a:defRPr b="0" i="0" sz="900" u="none" cap="none" strike="noStrike">
                <a:solidFill>
                  <a:schemeClr val="dk1"/>
                </a:solidFill>
                <a:latin typeface="Calibri"/>
                <a:ea typeface="Calibri"/>
                <a:cs typeface="Calibri"/>
                <a:sym typeface="Calibri"/>
              </a:defRPr>
            </a:lvl1pPr>
            <a:lvl2pPr indent="-11113" lvl="1" marL="404813"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2pPr>
            <a:lvl3pPr indent="-7937" lvl="2" marL="858837"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3pPr>
            <a:lvl4pPr indent="-3175" lvl="3" marL="1374775"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4pPr>
            <a:lvl5pPr indent="0" lvl="4" marL="1892300" marR="0" rtl="0" algn="l">
              <a:spcBef>
                <a:spcPts val="280"/>
              </a:spcBef>
              <a:buClr>
                <a:schemeClr val="dk1"/>
              </a:buClr>
              <a:buFont typeface="Arial"/>
              <a:buNone/>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Shape 60"/>
          <p:cNvSpPr txBox="1"/>
          <p:nvPr>
            <p:ph idx="4" type="body"/>
          </p:nvPr>
        </p:nvSpPr>
        <p:spPr>
          <a:xfrm>
            <a:off x="4686300" y="8826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Shape 61"/>
          <p:cNvSpPr txBox="1"/>
          <p:nvPr>
            <p:ph idx="5" type="body"/>
          </p:nvPr>
        </p:nvSpPr>
        <p:spPr>
          <a:xfrm>
            <a:off x="228600" y="882650"/>
            <a:ext cx="4229100" cy="222250"/>
          </a:xfrm>
          <a:prstGeom prst="rect">
            <a:avLst/>
          </a:prstGeom>
          <a:solidFill>
            <a:srgbClr val="D8D8D8"/>
          </a:solidFill>
          <a:ln>
            <a:noFill/>
          </a:ln>
        </p:spPr>
        <p:txBody>
          <a:bodyPr anchorCtr="0" anchor="ctr" bIns="91425" lIns="91425" rIns="91425" tIns="91425"/>
          <a:lstStyle>
            <a:lvl1pPr indent="0" lvl="0" marL="0" marR="0" rtl="0" algn="ctr">
              <a:spcBef>
                <a:spcPts val="280"/>
              </a:spcBef>
              <a:buClr>
                <a:schemeClr val="dk1"/>
              </a:buClr>
              <a:buFont typeface="Arial"/>
              <a:buNone/>
              <a:defRPr b="1"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Header">
    <p:bg>
      <p:bgPr>
        <a:solidFill>
          <a:schemeClr val="lt1"/>
        </a:solidFill>
      </p:bgPr>
    </p:bg>
    <p:spTree>
      <p:nvGrpSpPr>
        <p:cNvPr id="62" name="Shape 62"/>
        <p:cNvGrpSpPr/>
        <p:nvPr/>
      </p:nvGrpSpPr>
      <p:grpSpPr>
        <a:xfrm>
          <a:off x="0" y="0"/>
          <a:ext cx="0" cy="0"/>
          <a:chOff x="0" y="0"/>
          <a:chExt cx="0" cy="0"/>
        </a:xfrm>
      </p:grpSpPr>
      <p:sp>
        <p:nvSpPr>
          <p:cNvPr id="63" name="Shape 63"/>
          <p:cNvSpPr txBox="1"/>
          <p:nvPr>
            <p:ph idx="1" type="body"/>
          </p:nvPr>
        </p:nvSpPr>
        <p:spPr>
          <a:xfrm>
            <a:off x="787400" y="3995869"/>
            <a:ext cx="7010400" cy="413041"/>
          </a:xfrm>
          <a:prstGeom prst="rect">
            <a:avLst/>
          </a:prstGeom>
          <a:noFill/>
          <a:ln>
            <a:noFill/>
          </a:ln>
        </p:spPr>
        <p:txBody>
          <a:bodyPr anchorCtr="0" anchor="ctr" bIns="91425" lIns="91425" rIns="91425" tIns="91425"/>
          <a:lstStyle>
            <a:lvl1pPr indent="0" lvl="0" marL="0" marR="0" rtl="0" algn="l">
              <a:spcBef>
                <a:spcPts val="400"/>
              </a:spcBef>
              <a:buClr>
                <a:srgbClr val="000000"/>
              </a:buClr>
              <a:buFont typeface="Arial"/>
              <a:buNone/>
              <a:defRPr b="0" i="1" sz="2000" u="none" cap="none" strike="noStrike">
                <a:solidFill>
                  <a:srgbClr val="000000"/>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cxnSp>
        <p:nvCxnSpPr>
          <p:cNvPr id="64" name="Shape 64"/>
          <p:cNvCxnSpPr/>
          <p:nvPr/>
        </p:nvCxnSpPr>
        <p:spPr>
          <a:xfrm>
            <a:off x="381000" y="4421187"/>
            <a:ext cx="8308847" cy="1587"/>
          </a:xfrm>
          <a:prstGeom prst="straightConnector1">
            <a:avLst/>
          </a:prstGeom>
          <a:noFill/>
          <a:ln cap="flat" cmpd="sng" w="9525">
            <a:solidFill>
              <a:srgbClr val="081646"/>
            </a:solidFill>
            <a:prstDash val="solid"/>
            <a:round/>
            <a:headEnd len="med" w="med" type="none"/>
            <a:tailEnd len="med" w="med" type="none"/>
          </a:ln>
        </p:spPr>
      </p:cxnSp>
      <p:sp>
        <p:nvSpPr>
          <p:cNvPr id="65" name="Shape 65"/>
          <p:cNvSpPr txBox="1"/>
          <p:nvPr>
            <p:ph idx="2" type="body"/>
          </p:nvPr>
        </p:nvSpPr>
        <p:spPr>
          <a:xfrm>
            <a:off x="787400" y="4440369"/>
            <a:ext cx="7010400" cy="413041"/>
          </a:xfrm>
          <a:prstGeom prst="rect">
            <a:avLst/>
          </a:prstGeom>
          <a:noFill/>
          <a:ln>
            <a:noFill/>
          </a:ln>
        </p:spPr>
        <p:txBody>
          <a:bodyPr anchorCtr="0" anchor="ctr" bIns="91425" lIns="91425" rIns="91425" tIns="91425"/>
          <a:lstStyle>
            <a:lvl1pPr indent="0" lvl="0" marL="0" marR="0" rtl="0" algn="l">
              <a:spcBef>
                <a:spcPts val="280"/>
              </a:spcBef>
              <a:buClr>
                <a:srgbClr val="000000"/>
              </a:buClr>
              <a:buFont typeface="Arial"/>
              <a:buNone/>
              <a:defRPr b="0" i="0" sz="1400" u="none" cap="none" strike="noStrike">
                <a:solidFill>
                  <a:srgbClr val="000000"/>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pic>
        <p:nvPicPr>
          <p:cNvPr descr="cyclogoblue.png" id="66" name="Shape 66"/>
          <p:cNvPicPr preferRelativeResize="0"/>
          <p:nvPr/>
        </p:nvPicPr>
        <p:blipFill rotWithShape="1">
          <a:blip r:embed="rId2">
            <a:alphaModFix/>
          </a:blip>
          <a:srcRect b="0" l="0" r="0" t="0"/>
          <a:stretch/>
        </p:blipFill>
        <p:spPr>
          <a:xfrm>
            <a:off x="6903450" y="6275323"/>
            <a:ext cx="2077261" cy="2844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3_Section Header">
    <p:bg>
      <p:bgPr>
        <a:solidFill>
          <a:srgbClr val="081646"/>
        </a:solidFill>
      </p:bgPr>
    </p:bg>
    <p:spTree>
      <p:nvGrpSpPr>
        <p:cNvPr id="67" name="Shape 67"/>
        <p:cNvGrpSpPr/>
        <p:nvPr/>
      </p:nvGrpSpPr>
      <p:grpSpPr>
        <a:xfrm>
          <a:off x="0" y="0"/>
          <a:ext cx="0" cy="0"/>
          <a:chOff x="0" y="0"/>
          <a:chExt cx="0" cy="0"/>
        </a:xfrm>
      </p:grpSpPr>
      <p:sp>
        <p:nvSpPr>
          <p:cNvPr id="68" name="Shape 68"/>
          <p:cNvSpPr txBox="1"/>
          <p:nvPr>
            <p:ph idx="1" type="body"/>
          </p:nvPr>
        </p:nvSpPr>
        <p:spPr>
          <a:xfrm>
            <a:off x="787400" y="3995869"/>
            <a:ext cx="7010400" cy="413041"/>
          </a:xfrm>
          <a:prstGeom prst="rect">
            <a:avLst/>
          </a:prstGeom>
          <a:noFill/>
          <a:ln>
            <a:noFill/>
          </a:ln>
        </p:spPr>
        <p:txBody>
          <a:bodyPr anchorCtr="0" anchor="ctr" bIns="91425" lIns="91425" rIns="91425" tIns="91425"/>
          <a:lstStyle>
            <a:lvl1pPr indent="0" lvl="0" marL="0" marR="0" rtl="0" algn="l">
              <a:spcBef>
                <a:spcPts val="400"/>
              </a:spcBef>
              <a:buClr>
                <a:schemeClr val="lt1"/>
              </a:buClr>
              <a:buFont typeface="Arial"/>
              <a:buNone/>
              <a:defRPr b="0" i="1" sz="2000" u="none" cap="none" strike="noStrike">
                <a:solidFill>
                  <a:schemeClr val="lt1"/>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cxnSp>
        <p:nvCxnSpPr>
          <p:cNvPr id="69" name="Shape 69"/>
          <p:cNvCxnSpPr/>
          <p:nvPr/>
        </p:nvCxnSpPr>
        <p:spPr>
          <a:xfrm>
            <a:off x="381000" y="4421187"/>
            <a:ext cx="8308847" cy="1587"/>
          </a:xfrm>
          <a:prstGeom prst="straightConnector1">
            <a:avLst/>
          </a:prstGeom>
          <a:noFill/>
          <a:ln cap="flat" cmpd="sng" w="9525">
            <a:solidFill>
              <a:schemeClr val="lt1"/>
            </a:solidFill>
            <a:prstDash val="solid"/>
            <a:round/>
            <a:headEnd len="med" w="med" type="none"/>
            <a:tailEnd len="med" w="med" type="none"/>
          </a:ln>
        </p:spPr>
      </p:cxnSp>
      <p:sp>
        <p:nvSpPr>
          <p:cNvPr id="70" name="Shape 70"/>
          <p:cNvSpPr txBox="1"/>
          <p:nvPr>
            <p:ph idx="2" type="body"/>
          </p:nvPr>
        </p:nvSpPr>
        <p:spPr>
          <a:xfrm>
            <a:off x="787400" y="4440369"/>
            <a:ext cx="7010400" cy="413041"/>
          </a:xfrm>
          <a:prstGeom prst="rect">
            <a:avLst/>
          </a:prstGeom>
          <a:noFill/>
          <a:ln>
            <a:noFill/>
          </a:ln>
        </p:spPr>
        <p:txBody>
          <a:bodyPr anchorCtr="0" anchor="ctr" bIns="91425" lIns="91425" rIns="91425" tIns="91425"/>
          <a:lstStyle>
            <a:lvl1pPr indent="0" lvl="0" marL="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pic>
        <p:nvPicPr>
          <p:cNvPr descr="cyclogowhite.png" id="71" name="Shape 71"/>
          <p:cNvPicPr preferRelativeResize="0"/>
          <p:nvPr/>
        </p:nvPicPr>
        <p:blipFill rotWithShape="1">
          <a:blip r:embed="rId2">
            <a:alphaModFix/>
          </a:blip>
          <a:srcRect b="0" l="0" r="0" t="0"/>
          <a:stretch/>
        </p:blipFill>
        <p:spPr>
          <a:xfrm>
            <a:off x="6905025" y="6277898"/>
            <a:ext cx="2075688" cy="28346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List Section Header">
    <p:bg>
      <p:bgPr>
        <a:solidFill>
          <a:schemeClr val="lt1"/>
        </a:solidFill>
      </p:bgPr>
    </p:bg>
    <p:spTree>
      <p:nvGrpSpPr>
        <p:cNvPr id="72" name="Shape 72"/>
        <p:cNvGrpSpPr/>
        <p:nvPr/>
      </p:nvGrpSpPr>
      <p:grpSpPr>
        <a:xfrm>
          <a:off x="0" y="0"/>
          <a:ext cx="0" cy="0"/>
          <a:chOff x="0" y="0"/>
          <a:chExt cx="0" cy="0"/>
        </a:xfrm>
      </p:grpSpPr>
      <p:sp>
        <p:nvSpPr>
          <p:cNvPr id="73" name="Shape 73"/>
          <p:cNvSpPr txBox="1"/>
          <p:nvPr>
            <p:ph idx="1" type="body"/>
          </p:nvPr>
        </p:nvSpPr>
        <p:spPr>
          <a:xfrm>
            <a:off x="2692400" y="566870"/>
            <a:ext cx="3721100" cy="413041"/>
          </a:xfrm>
          <a:prstGeom prst="rect">
            <a:avLst/>
          </a:prstGeom>
          <a:noFill/>
          <a:ln>
            <a:noFill/>
          </a:ln>
        </p:spPr>
        <p:txBody>
          <a:bodyPr anchorCtr="0" anchor="ctr" bIns="91425" lIns="91425" rIns="91425" tIns="91425"/>
          <a:lstStyle>
            <a:lvl1pPr indent="0" lvl="0" marL="0" marR="0" rtl="0" algn="l">
              <a:spcBef>
                <a:spcPts val="400"/>
              </a:spcBef>
              <a:buClr>
                <a:srgbClr val="000000"/>
              </a:buClr>
              <a:buFont typeface="Arial"/>
              <a:buNone/>
              <a:defRPr b="1" i="1" sz="2000" u="none" cap="none" strike="noStrike">
                <a:solidFill>
                  <a:srgbClr val="000000"/>
                </a:solidFill>
                <a:latin typeface="Calibri"/>
                <a:ea typeface="Calibri"/>
                <a:cs typeface="Calibri"/>
                <a:sym typeface="Calibri"/>
              </a:defRPr>
            </a:lvl1pPr>
            <a:lvl2pPr indent="0" lvl="1" marL="457200" marR="0" rtl="0" algn="l">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74" name="Shape 74"/>
          <p:cNvSpPr/>
          <p:nvPr/>
        </p:nvSpPr>
        <p:spPr>
          <a:xfrm>
            <a:off x="0" y="0"/>
            <a:ext cx="355600" cy="6858000"/>
          </a:xfrm>
          <a:prstGeom prst="rect">
            <a:avLst/>
          </a:prstGeom>
          <a:solidFill>
            <a:srgbClr val="081646"/>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Calibri"/>
              <a:ea typeface="Calibri"/>
              <a:cs typeface="Calibri"/>
              <a:sym typeface="Calibri"/>
            </a:endParaRPr>
          </a:p>
        </p:txBody>
      </p:sp>
      <p:pic>
        <p:nvPicPr>
          <p:cNvPr descr="cyclogoblue.png" id="75" name="Shape 75"/>
          <p:cNvPicPr preferRelativeResize="0"/>
          <p:nvPr/>
        </p:nvPicPr>
        <p:blipFill rotWithShape="1">
          <a:blip r:embed="rId2">
            <a:alphaModFix/>
          </a:blip>
          <a:srcRect b="0" l="0" r="0" t="0"/>
          <a:stretch/>
        </p:blipFill>
        <p:spPr>
          <a:xfrm>
            <a:off x="6903450" y="6275323"/>
            <a:ext cx="2077261" cy="28442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theme" Target="../theme/theme4.xml"/><Relationship Id="rId12" Type="http://schemas.openxmlformats.org/officeDocument/2006/relationships/slideLayout" Target="../slideLayouts/slideLayout15.xml"/><Relationship Id="rId1" Type="http://schemas.openxmlformats.org/officeDocument/2006/relationships/image" Target="../media/image00.png"/><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image" Target="../media/image02.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9" name="Shape 9"/>
        <p:cNvGrpSpPr/>
        <p:nvPr/>
      </p:nvGrpSpPr>
      <p:grpSpPr>
        <a:xfrm>
          <a:off x="0" y="0"/>
          <a:ext cx="0" cy="0"/>
          <a:chOff x="0" y="0"/>
          <a:chExt cx="0" cy="0"/>
        </a:xfrm>
      </p:grpSpPr>
      <p:sp>
        <p:nvSpPr>
          <p:cNvPr id="10" name="Shape 10"/>
          <p:cNvSpPr txBox="1"/>
          <p:nvPr>
            <p:ph idx="1" type="body"/>
          </p:nvPr>
        </p:nvSpPr>
        <p:spPr>
          <a:xfrm>
            <a:off x="228600" y="1130300"/>
            <a:ext cx="8686800" cy="4660899"/>
          </a:xfrm>
          <a:prstGeom prst="rect">
            <a:avLst/>
          </a:prstGeom>
          <a:noFill/>
          <a:ln>
            <a:noFill/>
          </a:ln>
        </p:spPr>
        <p:txBody>
          <a:bodyPr anchorCtr="0" anchor="t" bIns="91425" lIns="91425" rIns="91425" tIns="91425"/>
          <a:lstStyle>
            <a:lvl1pPr indent="-82550" lvl="0" marL="171450"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1pPr>
            <a:lvl2pPr indent="-90487" lvl="1" marL="573088"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2pPr>
            <a:lvl3pPr indent="-85725" lvl="2" marL="1025525"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3pPr>
            <a:lvl4pPr indent="-85725" lvl="3" marL="1546225"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4pPr>
            <a:lvl5pPr indent="-77788" lvl="4" marL="2058988" marR="0" rtl="0" algn="l">
              <a:spcBef>
                <a:spcPts val="280"/>
              </a:spcBef>
              <a:buClr>
                <a:schemeClr val="lt1"/>
              </a:buClr>
              <a:buSzPct val="100000"/>
              <a:buFont typeface="Arial"/>
              <a:buChar char="•"/>
              <a:defRPr b="0" i="0" sz="1400" u="none" cap="none" strike="noStrike">
                <a:solidFill>
                  <a:schemeClr val="lt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11" name="Shape 11"/>
          <p:cNvSpPr txBox="1"/>
          <p:nvPr>
            <p:ph idx="12" type="sldNum"/>
          </p:nvPr>
        </p:nvSpPr>
        <p:spPr>
          <a:xfrm>
            <a:off x="212726" y="6286500"/>
            <a:ext cx="447674" cy="2666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b="0" i="0" lang="en-US" sz="1300" u="none" cap="none" strike="noStrike">
                <a:solidFill>
                  <a:srgbClr val="FEFEFE"/>
                </a:solidFill>
                <a:latin typeface="Calibri"/>
                <a:ea typeface="Calibri"/>
                <a:cs typeface="Calibri"/>
                <a:sym typeface="Calibri"/>
              </a:rPr>
              <a:t>‹#›</a:t>
            </a:fld>
          </a:p>
        </p:txBody>
      </p:sp>
      <p:cxnSp>
        <p:nvCxnSpPr>
          <p:cNvPr id="12" name="Shape 12"/>
          <p:cNvCxnSpPr/>
          <p:nvPr/>
        </p:nvCxnSpPr>
        <p:spPr>
          <a:xfrm flipH="1" rot="10800000">
            <a:off x="731460" y="6422571"/>
            <a:ext cx="6059324" cy="24798"/>
          </a:xfrm>
          <a:prstGeom prst="straightConnector1">
            <a:avLst/>
          </a:prstGeom>
          <a:noFill/>
          <a:ln cap="flat" cmpd="sng" w="9525">
            <a:solidFill>
              <a:srgbClr val="FEFEFE"/>
            </a:solidFill>
            <a:prstDash val="dash"/>
            <a:round/>
            <a:headEnd len="med" w="med" type="none"/>
            <a:tailEnd len="med" w="med" type="none"/>
          </a:ln>
        </p:spPr>
      </p:cxnSp>
      <p:sp>
        <p:nvSpPr>
          <p:cNvPr id="13" name="Shape 13"/>
          <p:cNvSpPr/>
          <p:nvPr/>
        </p:nvSpPr>
        <p:spPr>
          <a:xfrm>
            <a:off x="0" y="0"/>
            <a:ext cx="9144000" cy="787400"/>
          </a:xfrm>
          <a:prstGeom prst="rect">
            <a:avLst/>
          </a:prstGeom>
          <a:solidFill>
            <a:srgbClr val="081646"/>
          </a:solidFill>
          <a:ln>
            <a:noFill/>
          </a:ln>
          <a:effectLst>
            <a:outerShdw blurRad="50799" rotWithShape="0" algn="br" dir="13500000" dist="38100">
              <a:srgbClr val="000000">
                <a:alpha val="40000"/>
              </a:srgbClr>
            </a:outerShdw>
          </a:effectLst>
        </p:spPr>
        <p:txBody>
          <a:bodyPr anchorCtr="0" anchor="ctr" bIns="45700" lIns="91425" rIns="91425" tIns="45700">
            <a:noAutofit/>
          </a:bodyPr>
          <a:lstStyle/>
          <a:p>
            <a:pPr indent="0" lvl="0" marL="0" marR="0" rtl="0" algn="ctr">
              <a:spcBef>
                <a:spcPts val="0"/>
              </a:spcBef>
              <a:buNone/>
            </a:pPr>
            <a:r>
              <a:t/>
            </a:r>
            <a:endParaRPr b="0" i="0" sz="2000" u="none" cap="none" strike="noStrike">
              <a:solidFill>
                <a:schemeClr val="lt1"/>
              </a:solidFill>
              <a:latin typeface="Calibri"/>
              <a:ea typeface="Calibri"/>
              <a:cs typeface="Calibri"/>
              <a:sym typeface="Calibri"/>
            </a:endParaRPr>
          </a:p>
        </p:txBody>
      </p:sp>
      <p:sp>
        <p:nvSpPr>
          <p:cNvPr id="14" name="Shape 14"/>
          <p:cNvSpPr txBox="1"/>
          <p:nvPr>
            <p:ph type="title"/>
          </p:nvPr>
        </p:nvSpPr>
        <p:spPr>
          <a:xfrm>
            <a:off x="228600" y="59108"/>
            <a:ext cx="8686800" cy="639762"/>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descr="cyclogoblue.png" id="15" name="Shape 15"/>
          <p:cNvPicPr preferRelativeResize="0"/>
          <p:nvPr/>
        </p:nvPicPr>
        <p:blipFill rotWithShape="1">
          <a:blip r:embed="rId1">
            <a:alphaModFix/>
          </a:blip>
          <a:srcRect b="0" l="0" r="0" t="0"/>
          <a:stretch/>
        </p:blipFill>
        <p:spPr>
          <a:xfrm>
            <a:off x="6903450" y="6275323"/>
            <a:ext cx="2077261" cy="2844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5" name="Shape 35"/>
        <p:cNvGrpSpPr/>
        <p:nvPr/>
      </p:nvGrpSpPr>
      <p:grpSpPr>
        <a:xfrm>
          <a:off x="0" y="0"/>
          <a:ext cx="0" cy="0"/>
          <a:chOff x="0" y="0"/>
          <a:chExt cx="0" cy="0"/>
        </a:xfrm>
      </p:grpSpPr>
      <p:sp>
        <p:nvSpPr>
          <p:cNvPr id="36" name="Shape 36"/>
          <p:cNvSpPr txBox="1"/>
          <p:nvPr>
            <p:ph idx="1" type="body"/>
          </p:nvPr>
        </p:nvSpPr>
        <p:spPr>
          <a:xfrm>
            <a:off x="228600" y="1130300"/>
            <a:ext cx="8686800" cy="4660899"/>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8" lvl="4" marL="2058988"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37" name="Shape 37"/>
          <p:cNvSpPr txBox="1"/>
          <p:nvPr>
            <p:ph idx="12" type="sldNum"/>
          </p:nvPr>
        </p:nvSpPr>
        <p:spPr>
          <a:xfrm>
            <a:off x="212726" y="6286500"/>
            <a:ext cx="447674" cy="2666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b="0" i="0" lang="en-US" sz="1300" u="none" cap="none" strike="noStrike">
                <a:solidFill>
                  <a:srgbClr val="7F7F7F"/>
                </a:solidFill>
                <a:latin typeface="Calibri"/>
                <a:ea typeface="Calibri"/>
                <a:cs typeface="Calibri"/>
                <a:sym typeface="Calibri"/>
              </a:rPr>
              <a:t>‹#›</a:t>
            </a:fld>
          </a:p>
        </p:txBody>
      </p:sp>
      <p:cxnSp>
        <p:nvCxnSpPr>
          <p:cNvPr id="38" name="Shape 38"/>
          <p:cNvCxnSpPr/>
          <p:nvPr/>
        </p:nvCxnSpPr>
        <p:spPr>
          <a:xfrm flipH="1" rot="10800000">
            <a:off x="731460" y="6422571"/>
            <a:ext cx="6059324" cy="24798"/>
          </a:xfrm>
          <a:prstGeom prst="straightConnector1">
            <a:avLst/>
          </a:prstGeom>
          <a:noFill/>
          <a:ln cap="flat" cmpd="sng" w="9525">
            <a:solidFill>
              <a:srgbClr val="7F7F7F"/>
            </a:solidFill>
            <a:prstDash val="dash"/>
            <a:round/>
            <a:headEnd len="med" w="med" type="none"/>
            <a:tailEnd len="med" w="med" type="none"/>
          </a:ln>
        </p:spPr>
      </p:cxnSp>
      <p:sp>
        <p:nvSpPr>
          <p:cNvPr id="39" name="Shape 39"/>
          <p:cNvSpPr/>
          <p:nvPr/>
        </p:nvSpPr>
        <p:spPr>
          <a:xfrm>
            <a:off x="0" y="0"/>
            <a:ext cx="9144000" cy="787400"/>
          </a:xfrm>
          <a:prstGeom prst="rect">
            <a:avLst/>
          </a:prstGeom>
          <a:solidFill>
            <a:srgbClr val="081646"/>
          </a:solidFill>
          <a:ln>
            <a:noFill/>
          </a:ln>
          <a:effectLst>
            <a:outerShdw blurRad="50799" rotWithShape="0" algn="br" dir="13500000" dist="38100">
              <a:srgbClr val="000000">
                <a:alpha val="40000"/>
              </a:srgbClr>
            </a:outerShdw>
          </a:effectLst>
        </p:spPr>
        <p:txBody>
          <a:bodyPr anchorCtr="0" anchor="ctr" bIns="45700" lIns="91425" rIns="91425" tIns="45700">
            <a:noAutofit/>
          </a:bodyPr>
          <a:lstStyle/>
          <a:p>
            <a:pPr indent="0" lvl="0" marL="0" marR="0" rtl="0" algn="ctr">
              <a:spcBef>
                <a:spcPts val="0"/>
              </a:spcBef>
              <a:buNone/>
            </a:pPr>
            <a:r>
              <a:t/>
            </a:r>
            <a:endParaRPr b="0" i="0" sz="2000" u="none" cap="none" strike="noStrike">
              <a:solidFill>
                <a:schemeClr val="lt1"/>
              </a:solidFill>
              <a:latin typeface="Calibri"/>
              <a:ea typeface="Calibri"/>
              <a:cs typeface="Calibri"/>
              <a:sym typeface="Calibri"/>
            </a:endParaRPr>
          </a:p>
        </p:txBody>
      </p:sp>
      <p:sp>
        <p:nvSpPr>
          <p:cNvPr id="40" name="Shape 40"/>
          <p:cNvSpPr txBox="1"/>
          <p:nvPr>
            <p:ph type="title"/>
          </p:nvPr>
        </p:nvSpPr>
        <p:spPr>
          <a:xfrm>
            <a:off x="228600" y="59108"/>
            <a:ext cx="8686800" cy="639762"/>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descr="cyclogoblue.png" id="41" name="Shape 41"/>
          <p:cNvPicPr preferRelativeResize="0"/>
          <p:nvPr/>
        </p:nvPicPr>
        <p:blipFill rotWithShape="1">
          <a:blip r:embed="rId1">
            <a:alphaModFix/>
          </a:blip>
          <a:srcRect b="0" l="0" r="0" t="0"/>
          <a:stretch/>
        </p:blipFill>
        <p:spPr>
          <a:xfrm>
            <a:off x="6903450" y="6275323"/>
            <a:ext cx="2077261" cy="2844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18" name="Shape 118"/>
        <p:cNvGrpSpPr/>
        <p:nvPr/>
      </p:nvGrpSpPr>
      <p:grpSpPr>
        <a:xfrm>
          <a:off x="0" y="0"/>
          <a:ext cx="0" cy="0"/>
          <a:chOff x="0" y="0"/>
          <a:chExt cx="0" cy="0"/>
        </a:xfrm>
      </p:grpSpPr>
      <p:sp>
        <p:nvSpPr>
          <p:cNvPr id="119" name="Shape 119"/>
          <p:cNvSpPr txBox="1"/>
          <p:nvPr>
            <p:ph idx="1" type="body"/>
          </p:nvPr>
        </p:nvSpPr>
        <p:spPr>
          <a:xfrm>
            <a:off x="228600" y="1130300"/>
            <a:ext cx="8686800" cy="4660800"/>
          </a:xfrm>
          <a:prstGeom prst="rect">
            <a:avLst/>
          </a:prstGeom>
          <a:noFill/>
          <a:ln>
            <a:noFill/>
          </a:ln>
        </p:spPr>
        <p:txBody>
          <a:bodyPr anchorCtr="0" anchor="t" bIns="91425" lIns="91425" rIns="91425" tIns="91425"/>
          <a:lstStyle>
            <a:lvl1pPr indent="-82550" lvl="0" marL="171450"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1pPr>
            <a:lvl2pPr indent="-90487" lvl="1" marL="5730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2pPr>
            <a:lvl3pPr indent="-85725" lvl="2" marL="10255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3pPr>
            <a:lvl4pPr indent="-85725" lvl="3" marL="1546225"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4pPr>
            <a:lvl5pPr indent="-77787" lvl="4" marL="2058987" marR="0" rtl="0" algn="l">
              <a:spcBef>
                <a:spcPts val="280"/>
              </a:spcBef>
              <a:buClr>
                <a:schemeClr val="dk1"/>
              </a:buClr>
              <a:buSzPct val="100000"/>
              <a:buFont typeface="Arial"/>
              <a:buChar char="•"/>
              <a:defRPr b="0" i="0" sz="1400" u="none" cap="none" strike="noStrike">
                <a:solidFill>
                  <a:schemeClr val="dk1"/>
                </a:solidFill>
                <a:latin typeface="Calibri"/>
                <a:ea typeface="Calibri"/>
                <a:cs typeface="Calibri"/>
                <a:sym typeface="Calibri"/>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120" name="Shape 120"/>
          <p:cNvSpPr txBox="1"/>
          <p:nvPr>
            <p:ph idx="12" type="sldNum"/>
          </p:nvPr>
        </p:nvSpPr>
        <p:spPr>
          <a:xfrm>
            <a:off x="212726" y="6286500"/>
            <a:ext cx="447600" cy="2667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b="0" i="0" lang="en-US" sz="1300" u="none" cap="none" strike="noStrike">
                <a:solidFill>
                  <a:srgbClr val="7F7F7F"/>
                </a:solidFill>
                <a:latin typeface="Calibri"/>
                <a:ea typeface="Calibri"/>
                <a:cs typeface="Calibri"/>
                <a:sym typeface="Calibri"/>
              </a:rPr>
              <a:t>‹#›</a:t>
            </a:fld>
          </a:p>
        </p:txBody>
      </p:sp>
      <p:cxnSp>
        <p:nvCxnSpPr>
          <p:cNvPr id="121" name="Shape 121"/>
          <p:cNvCxnSpPr/>
          <p:nvPr/>
        </p:nvCxnSpPr>
        <p:spPr>
          <a:xfrm flipH="1" rot="10800000">
            <a:off x="731460" y="6422469"/>
            <a:ext cx="6059400" cy="24900"/>
          </a:xfrm>
          <a:prstGeom prst="straightConnector1">
            <a:avLst/>
          </a:prstGeom>
          <a:noFill/>
          <a:ln cap="flat" cmpd="sng" w="9525">
            <a:solidFill>
              <a:srgbClr val="7F7F7F"/>
            </a:solidFill>
            <a:prstDash val="dash"/>
            <a:round/>
            <a:headEnd len="med" w="med" type="none"/>
            <a:tailEnd len="med" w="med" type="none"/>
          </a:ln>
        </p:spPr>
      </p:cxnSp>
      <p:sp>
        <p:nvSpPr>
          <p:cNvPr id="122" name="Shape 122"/>
          <p:cNvSpPr/>
          <p:nvPr/>
        </p:nvSpPr>
        <p:spPr>
          <a:xfrm>
            <a:off x="0" y="0"/>
            <a:ext cx="9144000" cy="787500"/>
          </a:xfrm>
          <a:prstGeom prst="rect">
            <a:avLst/>
          </a:prstGeom>
          <a:solidFill>
            <a:srgbClr val="081646"/>
          </a:solidFill>
          <a:ln>
            <a:noFill/>
          </a:ln>
          <a:effectLst>
            <a:outerShdw blurRad="50799" rotWithShape="0" algn="br" dir="13500000" dist="38100">
              <a:srgbClr val="000000">
                <a:alpha val="40000"/>
              </a:srgbClr>
            </a:outerShdw>
          </a:effectLst>
        </p:spPr>
        <p:txBody>
          <a:bodyPr anchorCtr="0" anchor="ctr" bIns="45700" lIns="91425" rIns="91425" tIns="45700">
            <a:noAutofit/>
          </a:bodyPr>
          <a:lstStyle/>
          <a:p>
            <a:pPr indent="0" lvl="0" marL="0" marR="0" rtl="0" algn="ctr">
              <a:spcBef>
                <a:spcPts val="0"/>
              </a:spcBef>
              <a:buNone/>
            </a:pPr>
            <a:r>
              <a:t/>
            </a:r>
            <a:endParaRPr b="0" i="0" sz="2000" u="none" cap="none" strike="noStrike">
              <a:solidFill>
                <a:schemeClr val="lt1"/>
              </a:solidFill>
              <a:latin typeface="Calibri"/>
              <a:ea typeface="Calibri"/>
              <a:cs typeface="Calibri"/>
              <a:sym typeface="Calibri"/>
            </a:endParaRPr>
          </a:p>
        </p:txBody>
      </p:sp>
      <p:sp>
        <p:nvSpPr>
          <p:cNvPr id="123" name="Shape 123"/>
          <p:cNvSpPr txBox="1"/>
          <p:nvPr>
            <p:ph type="title"/>
          </p:nvPr>
        </p:nvSpPr>
        <p:spPr>
          <a:xfrm>
            <a:off x="228600" y="59108"/>
            <a:ext cx="8686800" cy="639900"/>
          </a:xfrm>
          <a:prstGeom prst="rect">
            <a:avLst/>
          </a:prstGeom>
          <a:noFill/>
          <a:ln>
            <a:noFill/>
          </a:ln>
        </p:spPr>
        <p:txBody>
          <a:bodyPr anchorCtr="0" anchor="b" bIns="91425" lIns="91425" rIns="91425" tIns="91425"/>
          <a:lstStyle>
            <a:lvl1pPr indent="0" lvl="0" marL="0" marR="0" rtl="0" algn="l">
              <a:spcBef>
                <a:spcPts val="0"/>
              </a:spcBef>
              <a:buClr>
                <a:srgbClr val="FFFFFF"/>
              </a:buClr>
              <a:buFont typeface="Calibri"/>
              <a:buNone/>
              <a:defRPr b="1" i="1" sz="2000" u="none" cap="none" strike="noStrike">
                <a:solidFill>
                  <a:srgbClr val="FFFFFF"/>
                </a:solidFill>
                <a:latin typeface="Calibri"/>
                <a:ea typeface="Calibri"/>
                <a:cs typeface="Calibri"/>
                <a:sym typeface="Calibri"/>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pic>
        <p:nvPicPr>
          <p:cNvPr descr="cyclogoblue.png" id="124" name="Shape 124"/>
          <p:cNvPicPr preferRelativeResize="0"/>
          <p:nvPr/>
        </p:nvPicPr>
        <p:blipFill rotWithShape="1">
          <a:blip r:embed="rId1">
            <a:alphaModFix/>
          </a:blip>
          <a:srcRect b="0" l="0" r="0" t="0"/>
          <a:stretch/>
        </p:blipFill>
        <p:spPr>
          <a:xfrm>
            <a:off x="6903450" y="6275323"/>
            <a:ext cx="2077200" cy="2844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0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hyperlink" Target="mailto:email@mehallo.com" TargetMode="External"/><Relationship Id="rId4" Type="http://schemas.openxmlformats.org/officeDocument/2006/relationships/hyperlink" Target="mailto:lauszu@ucdavis.edu" TargetMode="External"/><Relationship Id="rId5" Type="http://schemas.openxmlformats.org/officeDocument/2006/relationships/hyperlink" Target="mailto:wmmead@ucdavis.edu" TargetMode="External"/><Relationship Id="rId6" Type="http://schemas.openxmlformats.org/officeDocument/2006/relationships/image" Target="../media/image18.png"/><Relationship Id="rId7" Type="http://schemas.openxmlformats.org/officeDocument/2006/relationships/image" Target="../media/image26.png"/><Relationship Id="rId8"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comments" Target="../comments/comment2.xml"/><Relationship Id="rId4" Type="http://schemas.openxmlformats.org/officeDocument/2006/relationships/image" Target="../media/image21.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1" Type="http://schemas.openxmlformats.org/officeDocument/2006/relationships/image" Target="../media/image30.png"/><Relationship Id="rId10"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hyperlink" Target="http://www.webopedia.com/TERM/C/communications.html" TargetMode="External"/><Relationship Id="rId4" Type="http://schemas.openxmlformats.org/officeDocument/2006/relationships/hyperlink" Target="http://www.webopedia.com/TERM/D/digital.html" TargetMode="External"/><Relationship Id="rId9" Type="http://schemas.openxmlformats.org/officeDocument/2006/relationships/image" Target="../media/image29.png"/><Relationship Id="rId5" Type="http://schemas.openxmlformats.org/officeDocument/2006/relationships/hyperlink" Target="http://www.webopedia.com/TERM/M/media.html" TargetMode="External"/><Relationship Id="rId6" Type="http://schemas.openxmlformats.org/officeDocument/2006/relationships/hyperlink" Target="http://www.webopedia.com/quick_ref/ComputerCertifications.asp" TargetMode="External"/><Relationship Id="rId7" Type="http://schemas.openxmlformats.org/officeDocument/2006/relationships/hyperlink" Target="http://www.webopedia.com/TERM/S/software.html" TargetMode="External"/><Relationship Id="rId8"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05.jpg"/><Relationship Id="rId4" Type="http://schemas.openxmlformats.org/officeDocument/2006/relationships/image" Target="../media/image06.jpg"/><Relationship Id="rId5" Type="http://schemas.openxmlformats.org/officeDocument/2006/relationships/image" Target="../media/image09.jpg"/><Relationship Id="rId6" Type="http://schemas.openxmlformats.org/officeDocument/2006/relationships/image" Target="../media/image10.jpg"/><Relationship Id="rId7" Type="http://schemas.openxmlformats.org/officeDocument/2006/relationships/image" Target="../media/image0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idx="1" type="body"/>
          </p:nvPr>
        </p:nvSpPr>
        <p:spPr>
          <a:xfrm>
            <a:off x="787400" y="3995869"/>
            <a:ext cx="7010400" cy="413041"/>
          </a:xfrm>
          <a:prstGeom prst="rect">
            <a:avLst/>
          </a:prstGeom>
          <a:noFill/>
          <a:ln>
            <a:noFill/>
          </a:ln>
        </p:spPr>
        <p:txBody>
          <a:bodyPr anchorCtr="0" anchor="ctr" bIns="45700" lIns="91425" rIns="91425" tIns="45700">
            <a:noAutofit/>
          </a:bodyPr>
          <a:lstStyle/>
          <a:p>
            <a:pPr indent="0" lvl="0" marL="0" marR="0" rtl="0" algn="l">
              <a:spcBef>
                <a:spcPts val="0"/>
              </a:spcBef>
              <a:buClr>
                <a:srgbClr val="000000"/>
              </a:buClr>
              <a:buSzPct val="25000"/>
              <a:buFont typeface="Arial"/>
              <a:buNone/>
            </a:pPr>
            <a:r>
              <a:rPr lang="en-US" sz="3200"/>
              <a:t>Smartz Graphics - Final Deliverable</a:t>
            </a:r>
          </a:p>
        </p:txBody>
      </p:sp>
      <p:sp>
        <p:nvSpPr>
          <p:cNvPr id="213" name="Shape 213"/>
          <p:cNvSpPr txBox="1"/>
          <p:nvPr>
            <p:ph idx="2" type="body"/>
          </p:nvPr>
        </p:nvSpPr>
        <p:spPr>
          <a:xfrm>
            <a:off x="787400" y="4440369"/>
            <a:ext cx="7010400" cy="413100"/>
          </a:xfrm>
          <a:prstGeom prst="rect">
            <a:avLst/>
          </a:prstGeom>
          <a:noFill/>
          <a:ln>
            <a:noFill/>
          </a:ln>
        </p:spPr>
        <p:txBody>
          <a:bodyPr anchorCtr="0" anchor="ctr" bIns="45700" lIns="91425" rIns="91425" tIns="45700">
            <a:noAutofit/>
          </a:bodyPr>
          <a:lstStyle/>
          <a:p>
            <a:pPr lvl="0" rtl="0">
              <a:spcBef>
                <a:spcPts val="0"/>
              </a:spcBef>
              <a:buClr>
                <a:srgbClr val="000000"/>
              </a:buClr>
              <a:buSzPct val="25000"/>
              <a:buFont typeface="Arial"/>
              <a:buNone/>
            </a:pPr>
            <a:r>
              <a:rPr lang="en-US"/>
              <a:t> </a:t>
            </a:r>
          </a:p>
          <a:p>
            <a:pPr indent="0" lvl="0" marL="0" marR="0" rtl="0" algn="l">
              <a:spcBef>
                <a:spcPts val="0"/>
              </a:spcBef>
              <a:buClr>
                <a:srgbClr val="000000"/>
              </a:buClr>
              <a:buSzPct val="25000"/>
              <a:buFont typeface="Arial"/>
              <a:buNone/>
            </a:pPr>
            <a:r>
              <a:rPr lang="en-US" sz="2200"/>
              <a:t>3/14/2017</a:t>
            </a:r>
          </a:p>
          <a:p>
            <a:pPr indent="0" lvl="0" marL="0" marR="0" rtl="0" algn="l">
              <a:spcBef>
                <a:spcPts val="0"/>
              </a:spcBef>
              <a:buClr>
                <a:srgbClr val="000000"/>
              </a:buClr>
              <a:buSzPct val="25000"/>
              <a:buFont typeface="Arial"/>
              <a:buNone/>
            </a:pPr>
            <a:r>
              <a:rPr lang="en-US" sz="2200"/>
              <a:t>Consult Your Community - UC Davis</a:t>
            </a:r>
          </a:p>
        </p:txBody>
      </p:sp>
      <p:pic>
        <p:nvPicPr>
          <p:cNvPr id="214" name="Shape 214"/>
          <p:cNvPicPr preferRelativeResize="0"/>
          <p:nvPr/>
        </p:nvPicPr>
        <p:blipFill>
          <a:blip r:embed="rId4">
            <a:alphaModFix/>
          </a:blip>
          <a:stretch>
            <a:fillRect/>
          </a:stretch>
        </p:blipFill>
        <p:spPr>
          <a:xfrm>
            <a:off x="2179299" y="948875"/>
            <a:ext cx="4785400" cy="16539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226458" y="62415"/>
            <a:ext cx="8688900" cy="639900"/>
          </a:xfrm>
          <a:prstGeom prst="rect">
            <a:avLst/>
          </a:prstGeom>
        </p:spPr>
        <p:txBody>
          <a:bodyPr anchorCtr="0" anchor="b" bIns="91425" lIns="91425" rIns="91425" tIns="91425">
            <a:noAutofit/>
          </a:bodyPr>
          <a:lstStyle/>
          <a:p>
            <a:pPr lvl="0" rtl="0">
              <a:spcBef>
                <a:spcPts val="0"/>
              </a:spcBef>
              <a:buNone/>
            </a:pPr>
            <a:r>
              <a:rPr lang="en-US" sz="3000"/>
              <a:t>Testimonials</a:t>
            </a:r>
          </a:p>
        </p:txBody>
      </p:sp>
      <p:sp>
        <p:nvSpPr>
          <p:cNvPr id="312" name="Shape 312"/>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313" name="Shape 313"/>
          <p:cNvSpPr txBox="1"/>
          <p:nvPr>
            <p:ph idx="1" type="body"/>
          </p:nvPr>
        </p:nvSpPr>
        <p:spPr>
          <a:xfrm>
            <a:off x="596900" y="6464300"/>
            <a:ext cx="6997800" cy="241200"/>
          </a:xfrm>
          <a:prstGeom prst="rect">
            <a:avLst/>
          </a:prstGeom>
        </p:spPr>
        <p:txBody>
          <a:bodyPr anchorCtr="0" anchor="t" bIns="91425" lIns="91425" rIns="91425" tIns="91425">
            <a:noAutofit/>
          </a:bodyPr>
          <a:lstStyle/>
          <a:p>
            <a:pPr lvl="0" rtl="0">
              <a:spcBef>
                <a:spcPts val="0"/>
              </a:spcBef>
              <a:buNone/>
            </a:pPr>
            <a:r>
              <a:t/>
            </a:r>
            <a:endParaRPr/>
          </a:p>
        </p:txBody>
      </p:sp>
      <p:sp>
        <p:nvSpPr>
          <p:cNvPr id="314" name="Shape 314"/>
          <p:cNvSpPr txBox="1"/>
          <p:nvPr>
            <p:ph idx="3" type="body"/>
          </p:nvPr>
        </p:nvSpPr>
        <p:spPr>
          <a:xfrm>
            <a:off x="219600" y="4613075"/>
            <a:ext cx="4229100" cy="351600"/>
          </a:xfrm>
          <a:prstGeom prst="rect">
            <a:avLst/>
          </a:prstGeom>
        </p:spPr>
        <p:txBody>
          <a:bodyPr anchorCtr="0" anchor="ctr" bIns="91425" lIns="91425" rIns="91425" tIns="91425">
            <a:noAutofit/>
          </a:bodyPr>
          <a:lstStyle/>
          <a:p>
            <a:pPr lvl="0" rtl="0">
              <a:spcBef>
                <a:spcPts val="0"/>
              </a:spcBef>
              <a:buNone/>
            </a:pPr>
            <a:r>
              <a:rPr lang="en-US" sz="1800"/>
              <a:t>Great Qualities</a:t>
            </a:r>
          </a:p>
        </p:txBody>
      </p:sp>
      <p:sp>
        <p:nvSpPr>
          <p:cNvPr id="315" name="Shape 315"/>
          <p:cNvSpPr txBox="1"/>
          <p:nvPr>
            <p:ph idx="4" type="body"/>
          </p:nvPr>
        </p:nvSpPr>
        <p:spPr>
          <a:xfrm>
            <a:off x="4693125" y="4613075"/>
            <a:ext cx="4229100" cy="351600"/>
          </a:xfrm>
          <a:prstGeom prst="rect">
            <a:avLst/>
          </a:prstGeom>
        </p:spPr>
        <p:txBody>
          <a:bodyPr anchorCtr="0" anchor="ctr" bIns="91425" lIns="91425" rIns="91425" tIns="91425">
            <a:noAutofit/>
          </a:bodyPr>
          <a:lstStyle/>
          <a:p>
            <a:pPr lvl="0" rtl="0">
              <a:spcBef>
                <a:spcPts val="0"/>
              </a:spcBef>
              <a:buNone/>
            </a:pPr>
            <a:r>
              <a:rPr lang="en-US" sz="1800"/>
              <a:t>Ideas &amp; Suggestions</a:t>
            </a:r>
          </a:p>
        </p:txBody>
      </p:sp>
      <p:sp>
        <p:nvSpPr>
          <p:cNvPr id="316" name="Shape 316"/>
          <p:cNvSpPr txBox="1"/>
          <p:nvPr>
            <p:ph idx="6" type="body"/>
          </p:nvPr>
        </p:nvSpPr>
        <p:spPr>
          <a:xfrm>
            <a:off x="219587" y="4898826"/>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Awesome idea</a:t>
            </a:r>
          </a:p>
          <a:p>
            <a:pPr indent="-330200" lvl="0" marL="457200" rtl="0">
              <a:spcBef>
                <a:spcPts val="0"/>
              </a:spcBef>
              <a:buSzPct val="100000"/>
            </a:pPr>
            <a:r>
              <a:rPr lang="en-US" sz="1600"/>
              <a:t>Lots of great feedback given</a:t>
            </a:r>
          </a:p>
          <a:p>
            <a:pPr indent="0" lvl="0" marL="0" rtl="0">
              <a:spcBef>
                <a:spcPts val="0"/>
              </a:spcBef>
              <a:buNone/>
            </a:pPr>
            <a:r>
              <a:rPr lang="en-US" sz="1600"/>
              <a:t> </a:t>
            </a:r>
          </a:p>
        </p:txBody>
      </p:sp>
      <p:sp>
        <p:nvSpPr>
          <p:cNvPr id="317" name="Shape 317"/>
          <p:cNvSpPr txBox="1"/>
          <p:nvPr>
            <p:ph idx="7" type="body"/>
          </p:nvPr>
        </p:nvSpPr>
        <p:spPr>
          <a:xfrm>
            <a:off x="4693112" y="4898826"/>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Do not like the stars (Yelpish feel)</a:t>
            </a:r>
          </a:p>
          <a:p>
            <a:pPr indent="-330200" lvl="0" marL="457200" rtl="0">
              <a:spcBef>
                <a:spcPts val="0"/>
              </a:spcBef>
              <a:buSzPct val="100000"/>
            </a:pPr>
            <a:r>
              <a:rPr lang="en-US" sz="1600"/>
              <a:t>Make actual review larger (emphasis on the text with quotation marks)</a:t>
            </a:r>
          </a:p>
          <a:p>
            <a:pPr indent="-330200" lvl="0" marL="457200" rtl="0">
              <a:spcBef>
                <a:spcPts val="0"/>
              </a:spcBef>
              <a:buSzPct val="100000"/>
            </a:pPr>
            <a:r>
              <a:rPr lang="en-US" sz="1600"/>
              <a:t>Minimize the name and organization, have them after the review</a:t>
            </a:r>
          </a:p>
        </p:txBody>
      </p:sp>
      <p:pic>
        <p:nvPicPr>
          <p:cNvPr id="318" name="Shape 318"/>
          <p:cNvPicPr preferRelativeResize="0"/>
          <p:nvPr/>
        </p:nvPicPr>
        <p:blipFill>
          <a:blip r:embed="rId3">
            <a:alphaModFix/>
          </a:blip>
          <a:stretch>
            <a:fillRect/>
          </a:stretch>
        </p:blipFill>
        <p:spPr>
          <a:xfrm>
            <a:off x="850849" y="849551"/>
            <a:ext cx="7442301" cy="359016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226458" y="62415"/>
            <a:ext cx="8688900" cy="639900"/>
          </a:xfrm>
          <a:prstGeom prst="rect">
            <a:avLst/>
          </a:prstGeom>
        </p:spPr>
        <p:txBody>
          <a:bodyPr anchorCtr="0" anchor="b" bIns="91425" lIns="91425" rIns="91425" tIns="91425">
            <a:noAutofit/>
          </a:bodyPr>
          <a:lstStyle/>
          <a:p>
            <a:pPr lvl="0" rtl="0">
              <a:spcBef>
                <a:spcPts val="0"/>
              </a:spcBef>
              <a:buNone/>
            </a:pPr>
            <a:r>
              <a:rPr lang="en-US" sz="3000"/>
              <a:t>In the Community</a:t>
            </a:r>
          </a:p>
        </p:txBody>
      </p:sp>
      <p:sp>
        <p:nvSpPr>
          <p:cNvPr id="325" name="Shape 325"/>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326" name="Shape 326"/>
          <p:cNvSpPr txBox="1"/>
          <p:nvPr>
            <p:ph idx="1" type="body"/>
          </p:nvPr>
        </p:nvSpPr>
        <p:spPr>
          <a:xfrm>
            <a:off x="596900" y="6464300"/>
            <a:ext cx="6997800" cy="241200"/>
          </a:xfrm>
          <a:prstGeom prst="rect">
            <a:avLst/>
          </a:prstGeom>
        </p:spPr>
        <p:txBody>
          <a:bodyPr anchorCtr="0" anchor="t" bIns="91425" lIns="91425" rIns="91425" tIns="91425">
            <a:noAutofit/>
          </a:bodyPr>
          <a:lstStyle/>
          <a:p>
            <a:pPr lvl="0" rtl="0">
              <a:spcBef>
                <a:spcPts val="0"/>
              </a:spcBef>
              <a:buNone/>
            </a:pPr>
            <a:r>
              <a:t/>
            </a:r>
            <a:endParaRPr/>
          </a:p>
        </p:txBody>
      </p:sp>
      <p:sp>
        <p:nvSpPr>
          <p:cNvPr id="327" name="Shape 327"/>
          <p:cNvSpPr txBox="1"/>
          <p:nvPr>
            <p:ph idx="3" type="body"/>
          </p:nvPr>
        </p:nvSpPr>
        <p:spPr>
          <a:xfrm>
            <a:off x="220700" y="4647025"/>
            <a:ext cx="4229100" cy="359400"/>
          </a:xfrm>
          <a:prstGeom prst="rect">
            <a:avLst/>
          </a:prstGeom>
        </p:spPr>
        <p:txBody>
          <a:bodyPr anchorCtr="0" anchor="ctr" bIns="91425" lIns="91425" rIns="91425" tIns="91425">
            <a:noAutofit/>
          </a:bodyPr>
          <a:lstStyle/>
          <a:p>
            <a:pPr lvl="0" rtl="0">
              <a:spcBef>
                <a:spcPts val="0"/>
              </a:spcBef>
              <a:buNone/>
            </a:pPr>
            <a:r>
              <a:rPr lang="en-US" sz="1800"/>
              <a:t>Great Qualities</a:t>
            </a:r>
          </a:p>
        </p:txBody>
      </p:sp>
      <p:sp>
        <p:nvSpPr>
          <p:cNvPr id="328" name="Shape 328"/>
          <p:cNvSpPr txBox="1"/>
          <p:nvPr>
            <p:ph idx="4" type="body"/>
          </p:nvPr>
        </p:nvSpPr>
        <p:spPr>
          <a:xfrm>
            <a:off x="4694225" y="4647025"/>
            <a:ext cx="4229100" cy="359400"/>
          </a:xfrm>
          <a:prstGeom prst="rect">
            <a:avLst/>
          </a:prstGeom>
        </p:spPr>
        <p:txBody>
          <a:bodyPr anchorCtr="0" anchor="ctr" bIns="91425" lIns="91425" rIns="91425" tIns="91425">
            <a:noAutofit/>
          </a:bodyPr>
          <a:lstStyle/>
          <a:p>
            <a:pPr lvl="0" rtl="0">
              <a:spcBef>
                <a:spcPts val="0"/>
              </a:spcBef>
              <a:buNone/>
            </a:pPr>
            <a:r>
              <a:rPr lang="en-US" sz="1800"/>
              <a:t>Ideas &amp; Suggestions</a:t>
            </a:r>
          </a:p>
        </p:txBody>
      </p:sp>
      <p:sp>
        <p:nvSpPr>
          <p:cNvPr id="329" name="Shape 329"/>
          <p:cNvSpPr txBox="1"/>
          <p:nvPr>
            <p:ph idx="6" type="body"/>
          </p:nvPr>
        </p:nvSpPr>
        <p:spPr>
          <a:xfrm>
            <a:off x="220687" y="4932776"/>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Love the layout of the page</a:t>
            </a:r>
          </a:p>
          <a:p>
            <a:pPr indent="-330200" lvl="0" marL="457200" rtl="0">
              <a:spcBef>
                <a:spcPts val="0"/>
              </a:spcBef>
              <a:buSzPct val="100000"/>
            </a:pPr>
            <a:r>
              <a:rPr lang="en-US" sz="1600"/>
              <a:t>Love the archive section</a:t>
            </a:r>
          </a:p>
          <a:p>
            <a:pPr indent="0" lvl="0" marL="0" rtl="0">
              <a:spcBef>
                <a:spcPts val="0"/>
              </a:spcBef>
              <a:buNone/>
            </a:pPr>
            <a:r>
              <a:rPr lang="en-US"/>
              <a:t> </a:t>
            </a:r>
          </a:p>
        </p:txBody>
      </p:sp>
      <p:sp>
        <p:nvSpPr>
          <p:cNvPr id="330" name="Shape 330"/>
          <p:cNvSpPr txBox="1"/>
          <p:nvPr>
            <p:ph idx="7" type="body"/>
          </p:nvPr>
        </p:nvSpPr>
        <p:spPr>
          <a:xfrm>
            <a:off x="4694212" y="4932776"/>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Hyperlinks need to go somewhere if you are going to have them</a:t>
            </a:r>
          </a:p>
        </p:txBody>
      </p:sp>
      <p:pic>
        <p:nvPicPr>
          <p:cNvPr id="331" name="Shape 331"/>
          <p:cNvPicPr preferRelativeResize="0"/>
          <p:nvPr/>
        </p:nvPicPr>
        <p:blipFill>
          <a:blip r:embed="rId3">
            <a:alphaModFix/>
          </a:blip>
          <a:stretch>
            <a:fillRect/>
          </a:stretch>
        </p:blipFill>
        <p:spPr>
          <a:xfrm>
            <a:off x="1190275" y="854725"/>
            <a:ext cx="6821273" cy="36418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226458" y="62415"/>
            <a:ext cx="8688900" cy="639900"/>
          </a:xfrm>
          <a:prstGeom prst="rect">
            <a:avLst/>
          </a:prstGeom>
        </p:spPr>
        <p:txBody>
          <a:bodyPr anchorCtr="0" anchor="b" bIns="91425" lIns="91425" rIns="91425" tIns="91425">
            <a:noAutofit/>
          </a:bodyPr>
          <a:lstStyle/>
          <a:p>
            <a:pPr lvl="0" rtl="0">
              <a:spcBef>
                <a:spcPts val="0"/>
              </a:spcBef>
              <a:buNone/>
            </a:pPr>
            <a:r>
              <a:rPr lang="en-US" sz="3000"/>
              <a:t>Contact Me</a:t>
            </a:r>
          </a:p>
        </p:txBody>
      </p:sp>
      <p:sp>
        <p:nvSpPr>
          <p:cNvPr id="338" name="Shape 338"/>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339" name="Shape 339"/>
          <p:cNvSpPr txBox="1"/>
          <p:nvPr>
            <p:ph idx="1" type="body"/>
          </p:nvPr>
        </p:nvSpPr>
        <p:spPr>
          <a:xfrm>
            <a:off x="596900" y="6464300"/>
            <a:ext cx="6997800" cy="241200"/>
          </a:xfrm>
          <a:prstGeom prst="rect">
            <a:avLst/>
          </a:prstGeom>
        </p:spPr>
        <p:txBody>
          <a:bodyPr anchorCtr="0" anchor="t" bIns="91425" lIns="91425" rIns="91425" tIns="91425">
            <a:noAutofit/>
          </a:bodyPr>
          <a:lstStyle/>
          <a:p>
            <a:pPr lvl="0" rtl="0">
              <a:spcBef>
                <a:spcPts val="0"/>
              </a:spcBef>
              <a:buNone/>
            </a:pPr>
            <a:r>
              <a:t/>
            </a:r>
            <a:endParaRPr/>
          </a:p>
        </p:txBody>
      </p:sp>
      <p:sp>
        <p:nvSpPr>
          <p:cNvPr id="340" name="Shape 340"/>
          <p:cNvSpPr txBox="1"/>
          <p:nvPr>
            <p:ph idx="3" type="body"/>
          </p:nvPr>
        </p:nvSpPr>
        <p:spPr>
          <a:xfrm>
            <a:off x="219600" y="4664000"/>
            <a:ext cx="4229100" cy="266700"/>
          </a:xfrm>
          <a:prstGeom prst="rect">
            <a:avLst/>
          </a:prstGeom>
        </p:spPr>
        <p:txBody>
          <a:bodyPr anchorCtr="0" anchor="ctr" bIns="91425" lIns="91425" rIns="91425" tIns="91425">
            <a:noAutofit/>
          </a:bodyPr>
          <a:lstStyle/>
          <a:p>
            <a:pPr lvl="0" rtl="0">
              <a:spcBef>
                <a:spcPts val="0"/>
              </a:spcBef>
              <a:buNone/>
            </a:pPr>
            <a:r>
              <a:rPr lang="en-US" sz="1800"/>
              <a:t>Great Qualities</a:t>
            </a:r>
          </a:p>
        </p:txBody>
      </p:sp>
      <p:sp>
        <p:nvSpPr>
          <p:cNvPr id="341" name="Shape 341"/>
          <p:cNvSpPr txBox="1"/>
          <p:nvPr>
            <p:ph idx="4" type="body"/>
          </p:nvPr>
        </p:nvSpPr>
        <p:spPr>
          <a:xfrm>
            <a:off x="4693125" y="4664000"/>
            <a:ext cx="4229100" cy="266700"/>
          </a:xfrm>
          <a:prstGeom prst="rect">
            <a:avLst/>
          </a:prstGeom>
        </p:spPr>
        <p:txBody>
          <a:bodyPr anchorCtr="0" anchor="ctr" bIns="91425" lIns="91425" rIns="91425" tIns="91425">
            <a:noAutofit/>
          </a:bodyPr>
          <a:lstStyle/>
          <a:p>
            <a:pPr lvl="0" rtl="0">
              <a:spcBef>
                <a:spcPts val="0"/>
              </a:spcBef>
              <a:buNone/>
            </a:pPr>
            <a:r>
              <a:rPr lang="en-US" sz="1800"/>
              <a:t>Ideas &amp; Suggestions</a:t>
            </a:r>
          </a:p>
        </p:txBody>
      </p:sp>
      <p:sp>
        <p:nvSpPr>
          <p:cNvPr id="342" name="Shape 342"/>
          <p:cNvSpPr txBox="1"/>
          <p:nvPr>
            <p:ph idx="6" type="body"/>
          </p:nvPr>
        </p:nvSpPr>
        <p:spPr>
          <a:xfrm>
            <a:off x="219587" y="4873551"/>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Great use of the </a:t>
            </a:r>
            <a:r>
              <a:rPr lang="en-US" sz="1600"/>
              <a:t>signature</a:t>
            </a:r>
          </a:p>
          <a:p>
            <a:pPr indent="-330200" lvl="0" marL="457200" rtl="0">
              <a:spcBef>
                <a:spcPts val="0"/>
              </a:spcBef>
              <a:buSzPct val="100000"/>
            </a:pPr>
            <a:r>
              <a:rPr lang="en-US" sz="1600"/>
              <a:t>Nice touch </a:t>
            </a:r>
            <a:r>
              <a:rPr lang="en-US" sz="1600"/>
              <a:t>with</a:t>
            </a:r>
            <a:r>
              <a:rPr lang="en-US" sz="1600"/>
              <a:t> the German phrase </a:t>
            </a:r>
          </a:p>
          <a:p>
            <a:pPr indent="0" lvl="0" marL="0" rtl="0">
              <a:spcBef>
                <a:spcPts val="0"/>
              </a:spcBef>
              <a:buNone/>
            </a:pPr>
            <a:r>
              <a:rPr lang="en-US"/>
              <a:t> </a:t>
            </a:r>
          </a:p>
        </p:txBody>
      </p:sp>
      <p:sp>
        <p:nvSpPr>
          <p:cNvPr id="343" name="Shape 343"/>
          <p:cNvSpPr txBox="1"/>
          <p:nvPr>
            <p:ph idx="7" type="body"/>
          </p:nvPr>
        </p:nvSpPr>
        <p:spPr>
          <a:xfrm>
            <a:off x="4693112" y="4873551"/>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Full name should be in “About Me”</a:t>
            </a:r>
          </a:p>
          <a:p>
            <a:pPr indent="-330200" lvl="0" marL="457200" rtl="0">
              <a:spcBef>
                <a:spcPts val="0"/>
              </a:spcBef>
              <a:buSzPct val="100000"/>
            </a:pPr>
            <a:r>
              <a:rPr lang="en-US" sz="1600"/>
              <a:t>What is the </a:t>
            </a:r>
            <a:r>
              <a:rPr lang="en-US" sz="1600"/>
              <a:t>difference</a:t>
            </a:r>
            <a:r>
              <a:rPr lang="en-US" sz="1600"/>
              <a:t> </a:t>
            </a:r>
            <a:r>
              <a:rPr lang="en-US" sz="1600"/>
              <a:t>between</a:t>
            </a:r>
            <a:r>
              <a:rPr lang="en-US" sz="1600"/>
              <a:t> this page and the “About Me” section?</a:t>
            </a:r>
          </a:p>
          <a:p>
            <a:pPr indent="-330200" lvl="0" marL="457200" rtl="0">
              <a:spcBef>
                <a:spcPts val="0"/>
              </a:spcBef>
              <a:buSzPct val="100000"/>
            </a:pPr>
            <a:r>
              <a:rPr lang="en-US" sz="1600"/>
              <a:t>Great place to put in a </a:t>
            </a:r>
            <a:r>
              <a:rPr lang="en-US" sz="1600"/>
              <a:t>questionnaire</a:t>
            </a:r>
            <a:r>
              <a:rPr lang="en-US" sz="1600"/>
              <a:t>/form </a:t>
            </a:r>
          </a:p>
          <a:p>
            <a:pPr indent="-330200" lvl="0" marL="457200" rtl="0">
              <a:spcBef>
                <a:spcPts val="0"/>
              </a:spcBef>
              <a:buSzPct val="100000"/>
            </a:pPr>
            <a:r>
              <a:rPr lang="en-US" sz="1600"/>
              <a:t>Graphic Designer title is too big  </a:t>
            </a:r>
          </a:p>
        </p:txBody>
      </p:sp>
      <p:pic>
        <p:nvPicPr>
          <p:cNvPr id="344" name="Shape 344"/>
          <p:cNvPicPr preferRelativeResize="0"/>
          <p:nvPr/>
        </p:nvPicPr>
        <p:blipFill>
          <a:blip r:embed="rId3">
            <a:alphaModFix/>
          </a:blip>
          <a:stretch>
            <a:fillRect/>
          </a:stretch>
        </p:blipFill>
        <p:spPr>
          <a:xfrm>
            <a:off x="992362" y="849525"/>
            <a:ext cx="7159273" cy="366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9" name="Shape 349"/>
        <p:cNvGrpSpPr/>
        <p:nvPr/>
      </p:nvGrpSpPr>
      <p:grpSpPr>
        <a:xfrm>
          <a:off x="0" y="0"/>
          <a:ext cx="0" cy="0"/>
          <a:chOff x="0" y="0"/>
          <a:chExt cx="0" cy="0"/>
        </a:xfrm>
      </p:grpSpPr>
      <p:sp>
        <p:nvSpPr>
          <p:cNvPr id="350" name="Shape 350"/>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Building an Online Presence</a:t>
            </a:r>
          </a:p>
        </p:txBody>
      </p:sp>
      <p:sp>
        <p:nvSpPr>
          <p:cNvPr id="351" name="Shape 351"/>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52" name="Shape 352"/>
          <p:cNvSpPr txBox="1"/>
          <p:nvPr>
            <p:ph idx="3"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353" name="Shape 353"/>
          <p:cNvSpPr txBox="1"/>
          <p:nvPr/>
        </p:nvSpPr>
        <p:spPr>
          <a:xfrm>
            <a:off x="455925" y="929025"/>
            <a:ext cx="6697800" cy="639900"/>
          </a:xfrm>
          <a:prstGeom prst="rect">
            <a:avLst/>
          </a:prstGeom>
          <a:noFill/>
          <a:ln>
            <a:noFill/>
          </a:ln>
        </p:spPr>
        <p:txBody>
          <a:bodyPr anchorCtr="0" anchor="t" bIns="91425" lIns="91425" rIns="91425" tIns="91425">
            <a:noAutofit/>
          </a:bodyPr>
          <a:lstStyle/>
          <a:p>
            <a:pPr lvl="0" rtl="0" algn="just">
              <a:spcBef>
                <a:spcPts val="280"/>
              </a:spcBef>
              <a:buNone/>
            </a:pPr>
            <a:r>
              <a:rPr b="1" i="1" lang="en-US" sz="1600">
                <a:solidFill>
                  <a:schemeClr val="dk1"/>
                </a:solidFill>
                <a:latin typeface="Calibri"/>
                <a:ea typeface="Calibri"/>
                <a:cs typeface="Calibri"/>
                <a:sym typeface="Calibri"/>
              </a:rPr>
              <a:t>“Ninety-seven percent of consumers go online prior to making a purchase to research products and services locally.”</a:t>
            </a:r>
          </a:p>
        </p:txBody>
      </p:sp>
      <p:sp>
        <p:nvSpPr>
          <p:cNvPr id="354" name="Shape 354"/>
          <p:cNvSpPr txBox="1"/>
          <p:nvPr/>
        </p:nvSpPr>
        <p:spPr>
          <a:xfrm>
            <a:off x="436550" y="1872925"/>
            <a:ext cx="8320800" cy="2070000"/>
          </a:xfrm>
          <a:prstGeom prst="rect">
            <a:avLst/>
          </a:prstGeom>
          <a:noFill/>
          <a:ln>
            <a:noFill/>
          </a:ln>
        </p:spPr>
        <p:txBody>
          <a:bodyPr anchorCtr="0" anchor="t" bIns="91425" lIns="91425" rIns="91425" tIns="91425">
            <a:noAutofit/>
          </a:bodyPr>
          <a:lstStyle/>
          <a:p>
            <a:pPr lvl="0">
              <a:lnSpc>
                <a:spcPct val="115000"/>
              </a:lnSpc>
              <a:spcBef>
                <a:spcPts val="0"/>
              </a:spcBef>
              <a:buNone/>
            </a:pPr>
            <a:r>
              <a:rPr b="1" lang="en-US" sz="1900">
                <a:solidFill>
                  <a:srgbClr val="081646"/>
                </a:solidFill>
                <a:latin typeface="Calibri"/>
                <a:ea typeface="Calibri"/>
                <a:cs typeface="Calibri"/>
                <a:sym typeface="Calibri"/>
              </a:rPr>
              <a:t>WHY?</a:t>
            </a:r>
          </a:p>
          <a:p>
            <a:pPr indent="-330200" lvl="0" marL="457200" rtl="0">
              <a:lnSpc>
                <a:spcPct val="115000"/>
              </a:lnSpc>
              <a:spcBef>
                <a:spcPts val="0"/>
              </a:spcBef>
              <a:buSzPct val="100000"/>
              <a:buFont typeface="Calibri"/>
              <a:buAutoNum type="arabicPeriod"/>
            </a:pPr>
            <a:r>
              <a:rPr b="1" lang="en-US" sz="1600">
                <a:latin typeface="Calibri"/>
                <a:ea typeface="Calibri"/>
                <a:cs typeface="Calibri"/>
                <a:sym typeface="Calibri"/>
              </a:rPr>
              <a:t>Credibility </a:t>
            </a:r>
          </a:p>
          <a:p>
            <a:pPr indent="-330200" lvl="0" marL="457200" rtl="0">
              <a:lnSpc>
                <a:spcPct val="115000"/>
              </a:lnSpc>
              <a:spcBef>
                <a:spcPts val="0"/>
              </a:spcBef>
              <a:buSzPct val="100000"/>
              <a:buFont typeface="Calibri"/>
              <a:buAutoNum type="arabicPeriod"/>
            </a:pPr>
            <a:r>
              <a:rPr b="1" lang="en-US" sz="1600">
                <a:latin typeface="Calibri"/>
                <a:ea typeface="Calibri"/>
                <a:cs typeface="Calibri"/>
                <a:sym typeface="Calibri"/>
              </a:rPr>
              <a:t>Transparency with customers</a:t>
            </a:r>
          </a:p>
          <a:p>
            <a:pPr indent="-330200" lvl="0" marL="457200" rtl="0">
              <a:lnSpc>
                <a:spcPct val="115000"/>
              </a:lnSpc>
              <a:spcBef>
                <a:spcPts val="0"/>
              </a:spcBef>
              <a:buSzPct val="100000"/>
              <a:buFont typeface="Calibri"/>
              <a:buAutoNum type="arabicPeriod"/>
            </a:pPr>
            <a:r>
              <a:rPr b="1" lang="en-US" sz="1600">
                <a:latin typeface="Calibri"/>
                <a:ea typeface="Calibri"/>
                <a:cs typeface="Calibri"/>
                <a:sym typeface="Calibri"/>
              </a:rPr>
              <a:t>Social Networking - Branding</a:t>
            </a:r>
          </a:p>
          <a:p>
            <a:pPr lvl="0" rtl="0">
              <a:spcBef>
                <a:spcPts val="0"/>
              </a:spcBef>
              <a:buNone/>
            </a:pPr>
            <a:r>
              <a:t/>
            </a:r>
            <a:endParaRPr b="1">
              <a:latin typeface="Calibri"/>
              <a:ea typeface="Calibri"/>
              <a:cs typeface="Calibri"/>
              <a:sym typeface="Calibri"/>
            </a:endParaRPr>
          </a:p>
        </p:txBody>
      </p:sp>
      <p:pic>
        <p:nvPicPr>
          <p:cNvPr id="355" name="Shape 355"/>
          <p:cNvPicPr preferRelativeResize="0"/>
          <p:nvPr/>
        </p:nvPicPr>
        <p:blipFill rotWithShape="1">
          <a:blip r:embed="rId3">
            <a:alphaModFix/>
          </a:blip>
          <a:srcRect b="12357" l="34172" r="32076" t="64330"/>
          <a:stretch/>
        </p:blipFill>
        <p:spPr>
          <a:xfrm>
            <a:off x="4482319" y="2371628"/>
            <a:ext cx="3796055" cy="1474099"/>
          </a:xfrm>
          <a:prstGeom prst="rect">
            <a:avLst/>
          </a:prstGeom>
          <a:noFill/>
          <a:ln>
            <a:noFill/>
          </a:ln>
        </p:spPr>
      </p:pic>
      <p:pic>
        <p:nvPicPr>
          <p:cNvPr id="356" name="Shape 356"/>
          <p:cNvPicPr preferRelativeResize="0"/>
          <p:nvPr/>
        </p:nvPicPr>
        <p:blipFill rotWithShape="1">
          <a:blip r:embed="rId4">
            <a:alphaModFix/>
          </a:blip>
          <a:srcRect b="40379" l="27482" r="23432" t="40280"/>
          <a:stretch/>
        </p:blipFill>
        <p:spPr>
          <a:xfrm>
            <a:off x="1222000" y="4461775"/>
            <a:ext cx="6697798" cy="148366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55"/>
                                        </p:tgtEl>
                                        <p:attrNameLst>
                                          <p:attrName>style.visibility</p:attrName>
                                        </p:attrNameLst>
                                      </p:cBhvr>
                                      <p:to>
                                        <p:strVal val="visible"/>
                                      </p:to>
                                    </p:set>
                                    <p:anim calcmode="lin" valueType="num">
                                      <p:cBhvr additive="base">
                                        <p:cTn dur="1000"/>
                                        <p:tgtEl>
                                          <p:spTgt spid="3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56"/>
                                        </p:tgtEl>
                                        <p:attrNameLst>
                                          <p:attrName>style.visibility</p:attrName>
                                        </p:attrNameLst>
                                      </p:cBhvr>
                                      <p:to>
                                        <p:strVal val="visible"/>
                                      </p:to>
                                    </p:set>
                                    <p:anim calcmode="lin" valueType="num">
                                      <p:cBhvr additive="base">
                                        <p:cTn dur="1000"/>
                                        <p:tgtEl>
                                          <p:spTgt spid="3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Building an Online Presence</a:t>
            </a:r>
          </a:p>
        </p:txBody>
      </p:sp>
      <p:sp>
        <p:nvSpPr>
          <p:cNvPr id="363" name="Shape 363"/>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64" name="Shape 364"/>
          <p:cNvSpPr txBox="1"/>
          <p:nvPr>
            <p:ph idx="2"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365" name="Shape 365"/>
          <p:cNvSpPr txBox="1"/>
          <p:nvPr>
            <p:ph idx="3" type="body"/>
          </p:nvPr>
        </p:nvSpPr>
        <p:spPr>
          <a:xfrm>
            <a:off x="228600" y="889000"/>
            <a:ext cx="8686800" cy="216000"/>
          </a:xfrm>
          <a:prstGeom prst="rect">
            <a:avLst/>
          </a:prstGeom>
        </p:spPr>
        <p:txBody>
          <a:bodyPr anchorCtr="0" anchor="ctr" bIns="91425" lIns="91425" rIns="91425" tIns="91425">
            <a:noAutofit/>
          </a:bodyPr>
          <a:lstStyle/>
          <a:p>
            <a:pPr lvl="0">
              <a:spcBef>
                <a:spcPts val="0"/>
              </a:spcBef>
              <a:buNone/>
            </a:pPr>
            <a:r>
              <a:t/>
            </a:r>
            <a:endParaRPr/>
          </a:p>
        </p:txBody>
      </p:sp>
      <p:sp>
        <p:nvSpPr>
          <p:cNvPr id="366" name="Shape 366"/>
          <p:cNvSpPr txBox="1"/>
          <p:nvPr/>
        </p:nvSpPr>
        <p:spPr>
          <a:xfrm>
            <a:off x="228600" y="1387025"/>
            <a:ext cx="8320800" cy="20700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US" sz="1900">
                <a:solidFill>
                  <a:srgbClr val="081646"/>
                </a:solidFill>
                <a:latin typeface="Calibri"/>
                <a:ea typeface="Calibri"/>
                <a:cs typeface="Calibri"/>
                <a:sym typeface="Calibri"/>
              </a:rPr>
              <a:t>How</a:t>
            </a:r>
            <a:r>
              <a:rPr b="1" lang="en-US" sz="1900">
                <a:solidFill>
                  <a:srgbClr val="081646"/>
                </a:solidFill>
                <a:latin typeface="Calibri"/>
                <a:ea typeface="Calibri"/>
                <a:cs typeface="Calibri"/>
                <a:sym typeface="Calibri"/>
              </a:rPr>
              <a:t>?</a:t>
            </a:r>
            <a:r>
              <a:rPr b="1" lang="en-US" sz="1900">
                <a:latin typeface="Calibri"/>
                <a:ea typeface="Calibri"/>
                <a:cs typeface="Calibri"/>
                <a:sym typeface="Calibri"/>
              </a:rPr>
              <a:t> </a:t>
            </a:r>
            <a:r>
              <a:rPr b="1" lang="en-US" sz="1600">
                <a:latin typeface="Calibri"/>
                <a:ea typeface="Calibri"/>
                <a:cs typeface="Calibri"/>
                <a:sym typeface="Calibri"/>
              </a:rPr>
              <a:t>Systematically</a:t>
            </a:r>
          </a:p>
          <a:p>
            <a:pPr indent="-330200" lvl="0" marL="457200" rtl="0">
              <a:lnSpc>
                <a:spcPct val="150000"/>
              </a:lnSpc>
              <a:spcBef>
                <a:spcPts val="0"/>
              </a:spcBef>
              <a:buSzPct val="100000"/>
              <a:buFont typeface="Calibri"/>
              <a:buAutoNum type="arabicPeriod"/>
            </a:pPr>
            <a:r>
              <a:rPr b="1" lang="en-US" sz="1600">
                <a:latin typeface="Calibri"/>
                <a:ea typeface="Calibri"/>
                <a:cs typeface="Calibri"/>
                <a:sym typeface="Calibri"/>
              </a:rPr>
              <a:t>Create a company website   </a:t>
            </a:r>
            <a:r>
              <a:rPr b="1" lang="en-US" sz="1800">
                <a:solidFill>
                  <a:srgbClr val="00FF00"/>
                </a:solidFill>
                <a:latin typeface="Calibri"/>
                <a:ea typeface="Calibri"/>
                <a:cs typeface="Calibri"/>
                <a:sym typeface="Calibri"/>
              </a:rPr>
              <a:t>✔</a:t>
            </a:r>
            <a:r>
              <a:rPr b="1" lang="en-US" sz="1600">
                <a:latin typeface="Calibri"/>
                <a:ea typeface="Calibri"/>
                <a:cs typeface="Calibri"/>
                <a:sym typeface="Calibri"/>
              </a:rPr>
              <a:t> </a:t>
            </a:r>
          </a:p>
          <a:p>
            <a:pPr indent="-330200" lvl="0" marL="457200" rtl="0">
              <a:lnSpc>
                <a:spcPct val="150000"/>
              </a:lnSpc>
              <a:spcBef>
                <a:spcPts val="0"/>
              </a:spcBef>
              <a:buSzPct val="100000"/>
              <a:buFont typeface="Calibri"/>
              <a:buAutoNum type="arabicPeriod"/>
            </a:pPr>
            <a:r>
              <a:rPr b="1" lang="en-US" sz="1600">
                <a:latin typeface="Calibri"/>
                <a:ea typeface="Calibri"/>
                <a:cs typeface="Calibri"/>
                <a:sym typeface="Calibri"/>
              </a:rPr>
              <a:t>Create a social media account (or two)</a:t>
            </a:r>
          </a:p>
          <a:p>
            <a:pPr indent="-330200" lvl="1" marL="914400" rtl="0">
              <a:lnSpc>
                <a:spcPct val="150000"/>
              </a:lnSpc>
              <a:spcBef>
                <a:spcPts val="0"/>
              </a:spcBef>
              <a:buSzPct val="100000"/>
              <a:buFont typeface="Calibri"/>
              <a:buAutoNum type="alphaLcPeriod"/>
            </a:pPr>
            <a:r>
              <a:rPr b="1" lang="en-US" sz="1600">
                <a:latin typeface="Calibri"/>
                <a:ea typeface="Calibri"/>
                <a:cs typeface="Calibri"/>
                <a:sym typeface="Calibri"/>
              </a:rPr>
              <a:t>Facebook</a:t>
            </a:r>
          </a:p>
          <a:p>
            <a:pPr indent="-330200" lvl="0" marL="457200" rtl="0">
              <a:lnSpc>
                <a:spcPct val="150000"/>
              </a:lnSpc>
              <a:spcBef>
                <a:spcPts val="0"/>
              </a:spcBef>
              <a:buSzPct val="100000"/>
              <a:buFont typeface="Calibri"/>
              <a:buAutoNum type="arabicPeriod"/>
            </a:pPr>
            <a:r>
              <a:rPr b="1" lang="en-US" sz="1600">
                <a:latin typeface="Calibri"/>
                <a:ea typeface="Calibri"/>
                <a:cs typeface="Calibri"/>
                <a:sym typeface="Calibri"/>
              </a:rPr>
              <a:t>Link website to social media</a:t>
            </a:r>
          </a:p>
          <a:p>
            <a:pPr lvl="0" rtl="0">
              <a:spcBef>
                <a:spcPts val="0"/>
              </a:spcBef>
              <a:buNone/>
            </a:pPr>
            <a:r>
              <a:t/>
            </a:r>
            <a:endParaRPr b="1">
              <a:latin typeface="Calibri"/>
              <a:ea typeface="Calibri"/>
              <a:cs typeface="Calibri"/>
              <a:sym typeface="Calibri"/>
            </a:endParaRPr>
          </a:p>
        </p:txBody>
      </p:sp>
      <p:sp>
        <p:nvSpPr>
          <p:cNvPr id="367" name="Shape 367"/>
          <p:cNvSpPr txBox="1"/>
          <p:nvPr/>
        </p:nvSpPr>
        <p:spPr>
          <a:xfrm>
            <a:off x="5539150" y="1652025"/>
            <a:ext cx="3010200" cy="1580100"/>
          </a:xfrm>
          <a:prstGeom prst="rect">
            <a:avLst/>
          </a:prstGeom>
          <a:noFill/>
          <a:ln>
            <a:noFill/>
          </a:ln>
        </p:spPr>
        <p:txBody>
          <a:bodyPr anchorCtr="0" anchor="t" bIns="91425" lIns="91425" rIns="91425" tIns="91425">
            <a:noAutofit/>
          </a:bodyPr>
          <a:lstStyle/>
          <a:p>
            <a:pPr lvl="0" algn="ctr">
              <a:spcBef>
                <a:spcPts val="0"/>
              </a:spcBef>
              <a:buNone/>
            </a:pPr>
            <a:r>
              <a:rPr b="1" lang="en-US" sz="3600">
                <a:solidFill>
                  <a:srgbClr val="0B5394"/>
                </a:solidFill>
              </a:rPr>
              <a:t>Goal: TRAFFIC!</a:t>
            </a:r>
          </a:p>
        </p:txBody>
      </p:sp>
      <p:pic>
        <p:nvPicPr>
          <p:cNvPr id="368" name="Shape 368"/>
          <p:cNvPicPr preferRelativeResize="0"/>
          <p:nvPr/>
        </p:nvPicPr>
        <p:blipFill>
          <a:blip r:embed="rId3">
            <a:alphaModFix/>
          </a:blip>
          <a:stretch>
            <a:fillRect/>
          </a:stretch>
        </p:blipFill>
        <p:spPr>
          <a:xfrm>
            <a:off x="1758749" y="3554062"/>
            <a:ext cx="5260498" cy="258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sp>
        <p:nvSpPr>
          <p:cNvPr id="374" name="Shape 374"/>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Building an Online Presence</a:t>
            </a:r>
          </a:p>
        </p:txBody>
      </p:sp>
      <p:sp>
        <p:nvSpPr>
          <p:cNvPr id="375" name="Shape 375"/>
          <p:cNvSpPr txBox="1"/>
          <p:nvPr>
            <p:ph idx="1" type="body"/>
          </p:nvPr>
        </p:nvSpPr>
        <p:spPr>
          <a:xfrm>
            <a:off x="228600" y="1168400"/>
            <a:ext cx="8686800" cy="4673700"/>
          </a:xfrm>
          <a:prstGeom prst="rect">
            <a:avLst/>
          </a:prstGeom>
        </p:spPr>
        <p:txBody>
          <a:bodyPr anchorCtr="0" anchor="t" bIns="91425" lIns="91425" rIns="91425" tIns="91425">
            <a:noAutofit/>
          </a:bodyPr>
          <a:lstStyle/>
          <a:p>
            <a:pPr indent="0" lvl="0" marL="0" rtl="0">
              <a:lnSpc>
                <a:spcPct val="115000"/>
              </a:lnSpc>
              <a:spcBef>
                <a:spcPts val="0"/>
              </a:spcBef>
              <a:buNone/>
            </a:pPr>
            <a:r>
              <a:rPr b="1" lang="en-US" sz="1800">
                <a:solidFill>
                  <a:srgbClr val="000000"/>
                </a:solidFill>
              </a:rPr>
              <a:t>How to post on Social Media: it’s cheaper than traditional marketing!</a:t>
            </a:r>
          </a:p>
          <a:p>
            <a:pPr indent="0" lvl="0" marL="0" rtl="0">
              <a:lnSpc>
                <a:spcPct val="115000"/>
              </a:lnSpc>
              <a:spcBef>
                <a:spcPts val="0"/>
              </a:spcBef>
              <a:buNone/>
            </a:pPr>
            <a:r>
              <a:t/>
            </a:r>
            <a:endParaRPr b="1" sz="600">
              <a:solidFill>
                <a:srgbClr val="000000"/>
              </a:solidFill>
            </a:endParaRPr>
          </a:p>
          <a:p>
            <a:pPr indent="-330200" lvl="0" marL="457200" rtl="0">
              <a:lnSpc>
                <a:spcPct val="115000"/>
              </a:lnSpc>
              <a:spcBef>
                <a:spcPts val="0"/>
              </a:spcBef>
              <a:buClr>
                <a:srgbClr val="000000"/>
              </a:buClr>
              <a:buSzPct val="100000"/>
            </a:pPr>
            <a:r>
              <a:rPr b="1" lang="en-US" sz="1600">
                <a:solidFill>
                  <a:srgbClr val="000000"/>
                </a:solidFill>
              </a:rPr>
              <a:t>Create Targeted Content</a:t>
            </a:r>
          </a:p>
          <a:p>
            <a:pPr indent="-330200" lvl="1" marL="914400" rtl="0">
              <a:lnSpc>
                <a:spcPct val="115000"/>
              </a:lnSpc>
              <a:spcBef>
                <a:spcPts val="0"/>
              </a:spcBef>
              <a:buClr>
                <a:srgbClr val="000000"/>
              </a:buClr>
              <a:buSzPct val="100000"/>
            </a:pPr>
            <a:r>
              <a:rPr lang="en-US" sz="1600">
                <a:solidFill>
                  <a:srgbClr val="000000"/>
                </a:solidFill>
              </a:rPr>
              <a:t>write for your audience, not yourself</a:t>
            </a:r>
          </a:p>
          <a:p>
            <a:pPr indent="-330200" lvl="1" marL="914400" rtl="0">
              <a:lnSpc>
                <a:spcPct val="115000"/>
              </a:lnSpc>
              <a:spcBef>
                <a:spcPts val="0"/>
              </a:spcBef>
              <a:buClr>
                <a:srgbClr val="000000"/>
              </a:buClr>
              <a:buSzPct val="100000"/>
            </a:pPr>
            <a:r>
              <a:rPr lang="en-US" sz="1600">
                <a:solidFill>
                  <a:srgbClr val="000000"/>
                </a:solidFill>
              </a:rPr>
              <a:t>Ignore “sales pitches”, help and educate</a:t>
            </a:r>
          </a:p>
          <a:p>
            <a:pPr indent="-330200" lvl="1" marL="914400" rtl="0">
              <a:lnSpc>
                <a:spcPct val="115000"/>
              </a:lnSpc>
              <a:spcBef>
                <a:spcPts val="0"/>
              </a:spcBef>
              <a:buClr>
                <a:srgbClr val="000000"/>
              </a:buClr>
              <a:buSzPct val="100000"/>
            </a:pPr>
            <a:r>
              <a:rPr i="1" lang="en-US" sz="1600">
                <a:solidFill>
                  <a:srgbClr val="000000"/>
                </a:solidFill>
              </a:rPr>
              <a:t>Helpful Content gets Shared</a:t>
            </a:r>
          </a:p>
          <a:p>
            <a:pPr indent="-330200" lvl="0" marL="457200" rtl="0">
              <a:lnSpc>
                <a:spcPct val="115000"/>
              </a:lnSpc>
              <a:spcBef>
                <a:spcPts val="0"/>
              </a:spcBef>
              <a:buClr>
                <a:srgbClr val="000000"/>
              </a:buClr>
              <a:buSzPct val="100000"/>
            </a:pPr>
            <a:r>
              <a:rPr b="1" lang="en-US" sz="1600">
                <a:solidFill>
                  <a:srgbClr val="000000"/>
                </a:solidFill>
              </a:rPr>
              <a:t>Use visuals!</a:t>
            </a:r>
          </a:p>
          <a:p>
            <a:pPr indent="-330200" lvl="1" marL="914400" rtl="0">
              <a:lnSpc>
                <a:spcPct val="115000"/>
              </a:lnSpc>
              <a:spcBef>
                <a:spcPts val="0"/>
              </a:spcBef>
              <a:buClr>
                <a:srgbClr val="000000"/>
              </a:buClr>
              <a:buSzPct val="100000"/>
            </a:pPr>
            <a:r>
              <a:rPr lang="en-US" sz="1600">
                <a:solidFill>
                  <a:srgbClr val="000000"/>
                </a:solidFill>
              </a:rPr>
              <a:t>53% more likes, 104% more comments</a:t>
            </a:r>
          </a:p>
          <a:p>
            <a:pPr indent="-330200" lvl="1" marL="914400" rtl="0">
              <a:lnSpc>
                <a:spcPct val="115000"/>
              </a:lnSpc>
              <a:spcBef>
                <a:spcPts val="0"/>
              </a:spcBef>
              <a:buClr>
                <a:srgbClr val="000000"/>
              </a:buClr>
              <a:buSzPct val="100000"/>
            </a:pPr>
            <a:r>
              <a:rPr lang="en-US" sz="1600">
                <a:solidFill>
                  <a:srgbClr val="000000"/>
                </a:solidFill>
              </a:rPr>
              <a:t>And you get to share your content!</a:t>
            </a:r>
          </a:p>
          <a:p>
            <a:pPr indent="-330200" lvl="0" marL="457200" rtl="0">
              <a:lnSpc>
                <a:spcPct val="115000"/>
              </a:lnSpc>
              <a:spcBef>
                <a:spcPts val="0"/>
              </a:spcBef>
              <a:buClr>
                <a:srgbClr val="000000"/>
              </a:buClr>
              <a:buSzPct val="100000"/>
            </a:pPr>
            <a:r>
              <a:rPr b="1" lang="en-US" sz="1600" u="sng">
                <a:solidFill>
                  <a:srgbClr val="000000"/>
                </a:solidFill>
              </a:rPr>
              <a:t>Post regularly!</a:t>
            </a:r>
            <a:r>
              <a:rPr b="1" lang="en-US" sz="1600">
                <a:solidFill>
                  <a:srgbClr val="000000"/>
                </a:solidFill>
              </a:rPr>
              <a:t>*****</a:t>
            </a:r>
          </a:p>
          <a:p>
            <a:pPr indent="-330200" lvl="1" marL="914400" rtl="0">
              <a:lnSpc>
                <a:spcPct val="115000"/>
              </a:lnSpc>
              <a:spcBef>
                <a:spcPts val="0"/>
              </a:spcBef>
              <a:buClr>
                <a:srgbClr val="000000"/>
              </a:buClr>
              <a:buSzPct val="100000"/>
            </a:pPr>
            <a:r>
              <a:rPr lang="en-US" sz="1600">
                <a:solidFill>
                  <a:srgbClr val="000000"/>
                </a:solidFill>
              </a:rPr>
              <a:t>once a week, twice a week, etc</a:t>
            </a:r>
          </a:p>
          <a:p>
            <a:pPr indent="-330200" lvl="1" marL="914400" rtl="0">
              <a:lnSpc>
                <a:spcPct val="115000"/>
              </a:lnSpc>
              <a:spcBef>
                <a:spcPts val="0"/>
              </a:spcBef>
              <a:buClr>
                <a:srgbClr val="000000"/>
              </a:buClr>
              <a:buSzPct val="100000"/>
            </a:pPr>
            <a:r>
              <a:rPr lang="en-US" sz="1600">
                <a:solidFill>
                  <a:srgbClr val="000000"/>
                </a:solidFill>
              </a:rPr>
              <a:t>use creative hashtags like #WisdomWednesdays</a:t>
            </a:r>
          </a:p>
          <a:p>
            <a:pPr indent="-330200" lvl="1" marL="914400" rtl="0">
              <a:lnSpc>
                <a:spcPct val="115000"/>
              </a:lnSpc>
              <a:spcBef>
                <a:spcPts val="0"/>
              </a:spcBef>
              <a:buClr>
                <a:srgbClr val="000000"/>
              </a:buClr>
              <a:buSzPct val="100000"/>
            </a:pPr>
            <a:r>
              <a:rPr b="1" lang="en-US" sz="1600">
                <a:solidFill>
                  <a:srgbClr val="000000"/>
                </a:solidFill>
              </a:rPr>
              <a:t>Forbes</a:t>
            </a:r>
            <a:r>
              <a:rPr lang="en-US" sz="1600">
                <a:solidFill>
                  <a:srgbClr val="000000"/>
                </a:solidFill>
              </a:rPr>
              <a:t>: Posting 1-5 times a month will double your clicks.</a:t>
            </a:r>
          </a:p>
          <a:p>
            <a:pPr indent="-330200" lvl="0" marL="457200" rtl="0">
              <a:lnSpc>
                <a:spcPct val="115000"/>
              </a:lnSpc>
              <a:spcBef>
                <a:spcPts val="0"/>
              </a:spcBef>
              <a:buClr>
                <a:srgbClr val="000000"/>
              </a:buClr>
              <a:buSzPct val="100000"/>
            </a:pPr>
            <a:r>
              <a:rPr b="1" lang="en-US" sz="1600">
                <a:solidFill>
                  <a:srgbClr val="000000"/>
                </a:solidFill>
              </a:rPr>
              <a:t>Buffer</a:t>
            </a:r>
          </a:p>
          <a:p>
            <a:pPr indent="-330200" lvl="1" marL="914400" rtl="0">
              <a:lnSpc>
                <a:spcPct val="115000"/>
              </a:lnSpc>
              <a:spcBef>
                <a:spcPts val="0"/>
              </a:spcBef>
              <a:buClr>
                <a:srgbClr val="000000"/>
              </a:buClr>
              <a:buSzPct val="100000"/>
            </a:pPr>
            <a:r>
              <a:rPr lang="en-US" sz="1600">
                <a:solidFill>
                  <a:srgbClr val="000000"/>
                </a:solidFill>
              </a:rPr>
              <a:t>free online platform to schedule social media</a:t>
            </a:r>
          </a:p>
          <a:p>
            <a:pPr indent="0" lvl="0" marL="457200" rtl="0">
              <a:lnSpc>
                <a:spcPct val="115000"/>
              </a:lnSpc>
              <a:spcBef>
                <a:spcPts val="0"/>
              </a:spcBef>
              <a:buNone/>
            </a:pPr>
            <a:r>
              <a:rPr lang="en-US" sz="1600">
                <a:solidFill>
                  <a:srgbClr val="000000"/>
                </a:solidFill>
              </a:rPr>
              <a:t>	posts in advance</a:t>
            </a:r>
          </a:p>
        </p:txBody>
      </p:sp>
      <p:sp>
        <p:nvSpPr>
          <p:cNvPr id="376" name="Shape 376"/>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77" name="Shape 377"/>
          <p:cNvSpPr txBox="1"/>
          <p:nvPr>
            <p:ph idx="2"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378" name="Shape 378"/>
          <p:cNvSpPr txBox="1"/>
          <p:nvPr>
            <p:ph idx="3" type="body"/>
          </p:nvPr>
        </p:nvSpPr>
        <p:spPr>
          <a:xfrm>
            <a:off x="228600" y="889000"/>
            <a:ext cx="8686800" cy="216000"/>
          </a:xfrm>
          <a:prstGeom prst="rect">
            <a:avLst/>
          </a:prstGeom>
        </p:spPr>
        <p:txBody>
          <a:bodyPr anchorCtr="0" anchor="ctr" bIns="91425" lIns="91425" rIns="91425" tIns="91425">
            <a:noAutofit/>
          </a:bodyPr>
          <a:lstStyle/>
          <a:p>
            <a:pPr lvl="0">
              <a:spcBef>
                <a:spcPts val="0"/>
              </a:spcBef>
              <a:buNone/>
            </a:pPr>
            <a:r>
              <a:rPr lang="en-US"/>
              <a:t>Short and Sweet and with Pictures</a:t>
            </a:r>
          </a:p>
        </p:txBody>
      </p:sp>
      <p:pic>
        <p:nvPicPr>
          <p:cNvPr id="379" name="Shape 379"/>
          <p:cNvPicPr preferRelativeResize="0"/>
          <p:nvPr/>
        </p:nvPicPr>
        <p:blipFill rotWithShape="1">
          <a:blip r:embed="rId3">
            <a:alphaModFix/>
          </a:blip>
          <a:srcRect b="19658" l="24876" r="24684" t="27537"/>
          <a:stretch/>
        </p:blipFill>
        <p:spPr>
          <a:xfrm>
            <a:off x="5411025" y="2127424"/>
            <a:ext cx="3225525" cy="1898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4" name="Shape 384"/>
        <p:cNvGrpSpPr/>
        <p:nvPr/>
      </p:nvGrpSpPr>
      <p:grpSpPr>
        <a:xfrm>
          <a:off x="0" y="0"/>
          <a:ext cx="0" cy="0"/>
          <a:chOff x="0" y="0"/>
          <a:chExt cx="0" cy="0"/>
        </a:xfrm>
      </p:grpSpPr>
      <p:sp>
        <p:nvSpPr>
          <p:cNvPr id="385" name="Shape 385"/>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pic>
        <p:nvPicPr>
          <p:cNvPr id="386" name="Shape 386"/>
          <p:cNvPicPr preferRelativeResize="0"/>
          <p:nvPr/>
        </p:nvPicPr>
        <p:blipFill>
          <a:blip r:embed="rId3">
            <a:alphaModFix/>
          </a:blip>
          <a:stretch>
            <a:fillRect/>
          </a:stretch>
        </p:blipFill>
        <p:spPr>
          <a:xfrm>
            <a:off x="385024" y="1071349"/>
            <a:ext cx="8373950" cy="4976213"/>
          </a:xfrm>
          <a:prstGeom prst="rect">
            <a:avLst/>
          </a:prstGeom>
          <a:noFill/>
          <a:ln>
            <a:noFill/>
          </a:ln>
        </p:spPr>
      </p:pic>
      <p:sp>
        <p:nvSpPr>
          <p:cNvPr id="387" name="Shape 387"/>
          <p:cNvSpPr txBox="1"/>
          <p:nvPr>
            <p:ph type="title"/>
          </p:nvPr>
        </p:nvSpPr>
        <p:spPr>
          <a:xfrm>
            <a:off x="226458" y="62415"/>
            <a:ext cx="8688900" cy="639900"/>
          </a:xfrm>
          <a:prstGeom prst="rect">
            <a:avLst/>
          </a:prstGeom>
        </p:spPr>
        <p:txBody>
          <a:bodyPr anchorCtr="0" anchor="b" bIns="91425" lIns="91425" rIns="91425" tIns="91425">
            <a:noAutofit/>
          </a:bodyPr>
          <a:lstStyle/>
          <a:p>
            <a:pPr lvl="0" rtl="0">
              <a:spcBef>
                <a:spcPts val="0"/>
              </a:spcBef>
              <a:buNone/>
            </a:pPr>
            <a:r>
              <a:rPr lang="en-US" sz="3000"/>
              <a:t>Building an Online Presence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Building an Online Presence</a:t>
            </a:r>
          </a:p>
        </p:txBody>
      </p:sp>
      <p:sp>
        <p:nvSpPr>
          <p:cNvPr id="394" name="Shape 394"/>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395" name="Shape 395"/>
          <p:cNvSpPr txBox="1"/>
          <p:nvPr>
            <p:ph idx="2"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pic>
        <p:nvPicPr>
          <p:cNvPr id="396" name="Shape 396"/>
          <p:cNvPicPr preferRelativeResize="0"/>
          <p:nvPr/>
        </p:nvPicPr>
        <p:blipFill>
          <a:blip r:embed="rId3">
            <a:alphaModFix/>
          </a:blip>
          <a:stretch>
            <a:fillRect/>
          </a:stretch>
        </p:blipFill>
        <p:spPr>
          <a:xfrm>
            <a:off x="262100" y="806000"/>
            <a:ext cx="8619799" cy="54233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idx="4294967295"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Finding a Mentor</a:t>
            </a:r>
          </a:p>
        </p:txBody>
      </p:sp>
      <p:pic>
        <p:nvPicPr>
          <p:cNvPr id="403" name="Shape 403"/>
          <p:cNvPicPr preferRelativeResize="0"/>
          <p:nvPr/>
        </p:nvPicPr>
        <p:blipFill>
          <a:blip r:embed="rId3">
            <a:alphaModFix/>
          </a:blip>
          <a:stretch>
            <a:fillRect/>
          </a:stretch>
        </p:blipFill>
        <p:spPr>
          <a:xfrm>
            <a:off x="1032487" y="1437962"/>
            <a:ext cx="7076825" cy="39820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Finding Mentor</a:t>
            </a:r>
          </a:p>
        </p:txBody>
      </p:sp>
      <p:sp>
        <p:nvSpPr>
          <p:cNvPr id="410" name="Shape 410"/>
          <p:cNvSpPr txBox="1"/>
          <p:nvPr>
            <p:ph idx="1" type="body"/>
          </p:nvPr>
        </p:nvSpPr>
        <p:spPr>
          <a:xfrm>
            <a:off x="228600" y="1168400"/>
            <a:ext cx="8686800" cy="4673700"/>
          </a:xfrm>
          <a:prstGeom prst="rect">
            <a:avLst/>
          </a:prstGeom>
        </p:spPr>
        <p:txBody>
          <a:bodyPr anchorCtr="0" anchor="t" bIns="91425" lIns="91425" rIns="91425" tIns="91425">
            <a:noAutofit/>
          </a:bodyPr>
          <a:lstStyle/>
          <a:p>
            <a:pPr indent="0" lvl="0" marL="88900" algn="l">
              <a:spcBef>
                <a:spcPts val="0"/>
              </a:spcBef>
              <a:buNone/>
            </a:pPr>
            <a:r>
              <a:t/>
            </a:r>
            <a:endParaRPr sz="1800"/>
          </a:p>
          <a:p>
            <a:pPr indent="-342900" lvl="0" marL="457200" rtl="0">
              <a:spcBef>
                <a:spcPts val="0"/>
              </a:spcBef>
              <a:buSzPct val="100000"/>
            </a:pPr>
            <a:r>
              <a:rPr lang="en-US" sz="1800"/>
              <a:t>Steve Mehallo</a:t>
            </a:r>
          </a:p>
          <a:p>
            <a:pPr indent="0" lvl="0" marL="457200" rtl="0">
              <a:spcBef>
                <a:spcPts val="0"/>
              </a:spcBef>
              <a:buNone/>
            </a:pPr>
            <a:r>
              <a:rPr lang="en-US" sz="1800"/>
              <a:t>20 years in Graphic Design</a:t>
            </a:r>
          </a:p>
          <a:p>
            <a:pPr indent="0" lvl="0" marL="457200" rtl="0">
              <a:spcBef>
                <a:spcPts val="0"/>
              </a:spcBef>
              <a:buNone/>
            </a:pPr>
            <a:r>
              <a:rPr lang="en-US">
                <a:solidFill>
                  <a:srgbClr val="000000"/>
                </a:solidFill>
                <a:hlinkClick r:id="rId3"/>
              </a:rPr>
              <a:t>email@mehallo.com</a:t>
            </a:r>
          </a:p>
          <a:p>
            <a:pPr indent="0" lvl="0" marL="0" rtl="0">
              <a:spcBef>
                <a:spcPts val="0"/>
              </a:spcBef>
              <a:buNone/>
            </a:pPr>
            <a:r>
              <a:t/>
            </a:r>
            <a:endParaRPr/>
          </a:p>
          <a:p>
            <a:pPr indent="0" lvl="0" marL="0" rtl="0">
              <a:spcBef>
                <a:spcPts val="0"/>
              </a:spcBef>
              <a:buNone/>
            </a:pPr>
            <a:r>
              <a:t/>
            </a:r>
            <a:endParaRPr/>
          </a:p>
          <a:p>
            <a:pPr indent="-342900" lvl="0" marL="457200" rtl="0">
              <a:spcBef>
                <a:spcPts val="0"/>
              </a:spcBef>
              <a:buSzPct val="100000"/>
            </a:pPr>
            <a:r>
              <a:rPr lang="en-US" sz="1800"/>
              <a:t>Laurie Szujewska</a:t>
            </a:r>
          </a:p>
          <a:p>
            <a:pPr indent="457200" lvl="0" marL="0" rtl="0">
              <a:spcBef>
                <a:spcPts val="0"/>
              </a:spcBef>
              <a:buNone/>
            </a:pPr>
            <a:r>
              <a:rPr lang="en-US" sz="1800"/>
              <a:t>Artist, printmaker, typographer</a:t>
            </a:r>
            <a:r>
              <a:rPr lang="en-US"/>
              <a:t>					</a:t>
            </a:r>
          </a:p>
          <a:p>
            <a:pPr indent="0" lvl="0" marL="457200" rtl="0">
              <a:spcBef>
                <a:spcPts val="0"/>
              </a:spcBef>
              <a:buNone/>
            </a:pPr>
            <a:r>
              <a:rPr lang="en-US">
                <a:solidFill>
                  <a:srgbClr val="000000"/>
                </a:solidFill>
                <a:hlinkClick r:id="rId4"/>
              </a:rPr>
              <a:t>lauszu@ucdavis.edu</a:t>
            </a:r>
          </a:p>
          <a:p>
            <a:pPr indent="0" lvl="0" marL="457200" rtl="0">
              <a:spcBef>
                <a:spcPts val="0"/>
              </a:spcBef>
              <a:buNone/>
            </a:pPr>
            <a:r>
              <a:t/>
            </a:r>
            <a:endParaRPr/>
          </a:p>
          <a:p>
            <a:pPr indent="0" lvl="0" marL="457200" rtl="0">
              <a:spcBef>
                <a:spcPts val="0"/>
              </a:spcBef>
              <a:buNone/>
            </a:pPr>
            <a:r>
              <a:t/>
            </a:r>
            <a:endParaRPr/>
          </a:p>
          <a:p>
            <a:pPr indent="-342900" lvl="0" marL="457200" rtl="0">
              <a:spcBef>
                <a:spcPts val="0"/>
              </a:spcBef>
              <a:buSzPct val="100000"/>
            </a:pPr>
            <a:r>
              <a:rPr lang="en-US" sz="1800"/>
              <a:t>William Mead</a:t>
            </a:r>
          </a:p>
          <a:p>
            <a:pPr indent="0" lvl="0" marL="0" rtl="0">
              <a:spcBef>
                <a:spcPts val="0"/>
              </a:spcBef>
              <a:buNone/>
            </a:pPr>
            <a:r>
              <a:rPr lang="en-US" sz="1800"/>
              <a:t>	Web Designer</a:t>
            </a:r>
          </a:p>
          <a:p>
            <a:pPr indent="0" lvl="0" marL="0" rtl="0">
              <a:spcBef>
                <a:spcPts val="0"/>
              </a:spcBef>
              <a:buNone/>
            </a:pPr>
            <a:r>
              <a:rPr lang="en-US"/>
              <a:t>	</a:t>
            </a:r>
            <a:r>
              <a:rPr lang="en-US">
                <a:solidFill>
                  <a:srgbClr val="000000"/>
                </a:solidFill>
                <a:hlinkClick r:id="rId5"/>
              </a:rPr>
              <a:t>wmmead@ucdavis.edu</a:t>
            </a:r>
          </a:p>
          <a:p>
            <a:pPr indent="0" lvl="0" marL="0" rtl="0">
              <a:spcBef>
                <a:spcPts val="0"/>
              </a:spcBef>
              <a:buNone/>
            </a:pPr>
            <a:r>
              <a:t/>
            </a:r>
            <a:endParaRPr/>
          </a:p>
          <a:p>
            <a:pPr indent="0" lvl="0" marL="0" rtl="0">
              <a:spcBef>
                <a:spcPts val="0"/>
              </a:spcBef>
              <a:buNone/>
            </a:pPr>
            <a:r>
              <a:t/>
            </a:r>
            <a:endParaRPr/>
          </a:p>
          <a:p>
            <a:pPr indent="0" lvl="0" marL="0">
              <a:spcBef>
                <a:spcPts val="0"/>
              </a:spcBef>
              <a:buNone/>
            </a:pPr>
            <a:r>
              <a:t/>
            </a:r>
            <a:endParaRPr/>
          </a:p>
        </p:txBody>
      </p:sp>
      <p:pic>
        <p:nvPicPr>
          <p:cNvPr id="411" name="Shape 411"/>
          <p:cNvPicPr preferRelativeResize="0"/>
          <p:nvPr/>
        </p:nvPicPr>
        <p:blipFill>
          <a:blip r:embed="rId6">
            <a:alphaModFix/>
          </a:blip>
          <a:stretch>
            <a:fillRect/>
          </a:stretch>
        </p:blipFill>
        <p:spPr>
          <a:xfrm>
            <a:off x="6960325" y="1105000"/>
            <a:ext cx="1524000" cy="1524000"/>
          </a:xfrm>
          <a:prstGeom prst="rect">
            <a:avLst/>
          </a:prstGeom>
          <a:noFill/>
          <a:ln>
            <a:noFill/>
          </a:ln>
        </p:spPr>
      </p:pic>
      <p:pic>
        <p:nvPicPr>
          <p:cNvPr id="412" name="Shape 412"/>
          <p:cNvPicPr preferRelativeResize="0"/>
          <p:nvPr/>
        </p:nvPicPr>
        <p:blipFill>
          <a:blip r:embed="rId7">
            <a:alphaModFix/>
          </a:blip>
          <a:stretch>
            <a:fillRect/>
          </a:stretch>
        </p:blipFill>
        <p:spPr>
          <a:xfrm>
            <a:off x="6960325" y="2667000"/>
            <a:ext cx="1524000" cy="1524000"/>
          </a:xfrm>
          <a:prstGeom prst="rect">
            <a:avLst/>
          </a:prstGeom>
          <a:noFill/>
          <a:ln>
            <a:noFill/>
          </a:ln>
        </p:spPr>
      </p:pic>
      <p:pic>
        <p:nvPicPr>
          <p:cNvPr id="413" name="Shape 413"/>
          <p:cNvPicPr preferRelativeResize="0"/>
          <p:nvPr/>
        </p:nvPicPr>
        <p:blipFill>
          <a:blip r:embed="rId8">
            <a:alphaModFix/>
          </a:blip>
          <a:stretch>
            <a:fillRect/>
          </a:stretch>
        </p:blipFill>
        <p:spPr>
          <a:xfrm>
            <a:off x="6960325" y="4228987"/>
            <a:ext cx="1524000" cy="1524000"/>
          </a:xfrm>
          <a:prstGeom prst="rect">
            <a:avLst/>
          </a:prstGeom>
          <a:noFill/>
          <a:ln>
            <a:noFill/>
          </a:ln>
        </p:spPr>
      </p:pic>
      <p:sp>
        <p:nvSpPr>
          <p:cNvPr id="414" name="Shape 414"/>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rtl="0">
              <a:spcBef>
                <a:spcPts val="0"/>
              </a:spcBef>
              <a:buClr>
                <a:srgbClr val="000000"/>
              </a:buClr>
              <a:buSzPct val="25000"/>
              <a:buFont typeface="Arial"/>
              <a:buNone/>
            </a:pPr>
            <a:fld id="{00000000-1234-1234-1234-123412341234}" type="slidenum">
              <a:rPr lang="en-US"/>
              <a:t>‹#›</a:t>
            </a:fld>
          </a:p>
        </p:txBody>
      </p:sp>
      <p:sp>
        <p:nvSpPr>
          <p:cNvPr id="415" name="Shape 415"/>
          <p:cNvSpPr txBox="1"/>
          <p:nvPr>
            <p:ph idx="2" type="body"/>
          </p:nvPr>
        </p:nvSpPr>
        <p:spPr>
          <a:xfrm>
            <a:off x="596900" y="6464300"/>
            <a:ext cx="6997800" cy="241200"/>
          </a:xfrm>
          <a:prstGeom prst="rect">
            <a:avLst/>
          </a:prstGeom>
        </p:spPr>
        <p:txBody>
          <a:bodyPr anchorCtr="0" anchor="t" bIns="91425" lIns="91425" rIns="91425" tIns="91425">
            <a:noAutofit/>
          </a:bodyPr>
          <a:lstStyle/>
          <a:p>
            <a:pPr lvl="0" rtl="0">
              <a:spcBef>
                <a:spcPts val="0"/>
              </a:spcBef>
              <a:buNone/>
            </a:pPr>
            <a:r>
              <a:t/>
            </a:r>
            <a:endParaRPr/>
          </a:p>
        </p:txBody>
      </p:sp>
      <p:sp>
        <p:nvSpPr>
          <p:cNvPr id="416" name="Shape 416"/>
          <p:cNvSpPr txBox="1"/>
          <p:nvPr>
            <p:ph idx="3" type="body"/>
          </p:nvPr>
        </p:nvSpPr>
        <p:spPr>
          <a:xfrm>
            <a:off x="228600" y="889000"/>
            <a:ext cx="8686800" cy="216000"/>
          </a:xfrm>
          <a:prstGeom prst="rect">
            <a:avLst/>
          </a:prstGeom>
        </p:spPr>
        <p:txBody>
          <a:bodyPr anchorCtr="0" anchor="ctr" bIns="91425" lIns="91425" rIns="91425" tIns="91425">
            <a:noAutofit/>
          </a:bodyPr>
          <a:lstStyle/>
          <a:p>
            <a:pPr indent="-152400" lvl="0" marL="171450" rtl="0" algn="l">
              <a:spcBef>
                <a:spcPts val="0"/>
              </a:spcBef>
              <a:buClr>
                <a:schemeClr val="dk1"/>
              </a:buClr>
              <a:buSzPct val="61111"/>
              <a:buFont typeface="Arial"/>
              <a:buNone/>
            </a:pPr>
            <a:r>
              <a:rPr b="0" lang="en-US" sz="1800"/>
              <a:t>Some notable UC Davis Design Professors include:</a:t>
            </a:r>
          </a:p>
        </p:txBody>
      </p:sp>
      <p:sp>
        <p:nvSpPr>
          <p:cNvPr id="417" name="Shape 417"/>
          <p:cNvSpPr txBox="1"/>
          <p:nvPr/>
        </p:nvSpPr>
        <p:spPr>
          <a:xfrm>
            <a:off x="1921750" y="5374750"/>
            <a:ext cx="3997200" cy="803100"/>
          </a:xfrm>
          <a:prstGeom prst="rect">
            <a:avLst/>
          </a:prstGeom>
          <a:noFill/>
          <a:ln>
            <a:noFill/>
          </a:ln>
        </p:spPr>
        <p:txBody>
          <a:bodyPr anchorCtr="0" anchor="t" bIns="91425" lIns="91425" rIns="91425" tIns="91425">
            <a:noAutofit/>
          </a:bodyPr>
          <a:lstStyle/>
          <a:p>
            <a:pPr lvl="0" algn="ctr">
              <a:spcBef>
                <a:spcPts val="0"/>
              </a:spcBef>
              <a:buNone/>
            </a:pPr>
            <a:r>
              <a:rPr lang="en-US" sz="2400">
                <a:latin typeface="Calibri"/>
                <a:ea typeface="Calibri"/>
                <a:cs typeface="Calibri"/>
                <a:sym typeface="Calibri"/>
              </a:rPr>
              <a:t>Why reach out to people? </a:t>
            </a:r>
          </a:p>
          <a:p>
            <a:pPr lvl="0">
              <a:spcBef>
                <a:spcPts val="0"/>
              </a:spcBef>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8" name="Shape 218"/>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2" name="Shape 422"/>
        <p:cNvGrpSpPr/>
        <p:nvPr/>
      </p:nvGrpSpPr>
      <p:grpSpPr>
        <a:xfrm>
          <a:off x="0" y="0"/>
          <a:ext cx="0" cy="0"/>
          <a:chOff x="0" y="0"/>
          <a:chExt cx="0" cy="0"/>
        </a:xfrm>
      </p:grpSpPr>
      <p:sp>
        <p:nvSpPr>
          <p:cNvPr id="423" name="Shape 423"/>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Looking Towards the Future (Year 1) </a:t>
            </a:r>
            <a:r>
              <a:rPr lang="en-US"/>
              <a:t> </a:t>
            </a:r>
          </a:p>
        </p:txBody>
      </p:sp>
      <p:sp>
        <p:nvSpPr>
          <p:cNvPr id="424" name="Shape 424"/>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425" name="Shape 425"/>
          <p:cNvSpPr txBox="1"/>
          <p:nvPr>
            <p:ph idx="3"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426" name="Shape 426"/>
          <p:cNvSpPr txBox="1"/>
          <p:nvPr>
            <p:ph idx="4" type="body"/>
          </p:nvPr>
        </p:nvSpPr>
        <p:spPr>
          <a:xfrm>
            <a:off x="4686300" y="882650"/>
            <a:ext cx="4229100" cy="222300"/>
          </a:xfrm>
          <a:prstGeom prst="rect">
            <a:avLst/>
          </a:prstGeom>
        </p:spPr>
        <p:txBody>
          <a:bodyPr anchorCtr="0" anchor="ctr" bIns="91425" lIns="91425" rIns="91425" tIns="91425">
            <a:noAutofit/>
          </a:bodyPr>
          <a:lstStyle/>
          <a:p>
            <a:pPr lvl="0" rtl="0">
              <a:spcBef>
                <a:spcPts val="0"/>
              </a:spcBef>
              <a:buNone/>
            </a:pPr>
            <a:r>
              <a:t/>
            </a:r>
            <a:endParaRPr/>
          </a:p>
        </p:txBody>
      </p:sp>
      <p:sp>
        <p:nvSpPr>
          <p:cNvPr id="427" name="Shape 427"/>
          <p:cNvSpPr txBox="1"/>
          <p:nvPr>
            <p:ph idx="5" type="body"/>
          </p:nvPr>
        </p:nvSpPr>
        <p:spPr>
          <a:xfrm>
            <a:off x="228600" y="882650"/>
            <a:ext cx="4229100" cy="222300"/>
          </a:xfrm>
          <a:prstGeom prst="rect">
            <a:avLst/>
          </a:prstGeom>
        </p:spPr>
        <p:txBody>
          <a:bodyPr anchorCtr="0" anchor="ctr" bIns="91425" lIns="91425" rIns="91425" tIns="91425">
            <a:noAutofit/>
          </a:bodyPr>
          <a:lstStyle/>
          <a:p>
            <a:pPr lvl="0">
              <a:spcBef>
                <a:spcPts val="0"/>
              </a:spcBef>
              <a:buNone/>
            </a:pPr>
            <a:r>
              <a:t/>
            </a:r>
            <a:endParaRPr/>
          </a:p>
        </p:txBody>
      </p:sp>
      <p:sp>
        <p:nvSpPr>
          <p:cNvPr id="428" name="Shape 428"/>
          <p:cNvSpPr/>
          <p:nvPr/>
        </p:nvSpPr>
        <p:spPr>
          <a:xfrm>
            <a:off x="2122649" y="1663576"/>
            <a:ext cx="4155000" cy="985200"/>
          </a:xfrm>
          <a:prstGeom prst="roundRect">
            <a:avLst>
              <a:gd fmla="val 10000" name="adj"/>
            </a:avLst>
          </a:prstGeom>
          <a:solidFill>
            <a:srgbClr val="4372C3"/>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29" name="Shape 429"/>
          <p:cNvSpPr txBox="1"/>
          <p:nvPr/>
        </p:nvSpPr>
        <p:spPr>
          <a:xfrm>
            <a:off x="2221160" y="1692430"/>
            <a:ext cx="3268799" cy="927600"/>
          </a:xfrm>
          <a:prstGeom prst="rect">
            <a:avLst/>
          </a:prstGeom>
          <a:noFill/>
          <a:ln>
            <a:noFill/>
          </a:ln>
        </p:spPr>
        <p:txBody>
          <a:bodyPr anchorCtr="0" anchor="ctr" bIns="156200" lIns="156200" rIns="156200" tIns="156200">
            <a:noAutofit/>
          </a:bodyPr>
          <a:lstStyle/>
          <a:p>
            <a:pPr indent="0" lvl="0" marL="0" marR="0" rtl="0" algn="l">
              <a:lnSpc>
                <a:spcPct val="90000"/>
              </a:lnSpc>
              <a:spcBef>
                <a:spcPts val="0"/>
              </a:spcBef>
              <a:spcAft>
                <a:spcPts val="0"/>
              </a:spcAft>
              <a:buSzPct val="25000"/>
              <a:buNone/>
            </a:pPr>
            <a:r>
              <a:rPr b="0" i="0" lang="en-US" sz="3200" u="none" cap="none" strike="noStrike">
                <a:solidFill>
                  <a:schemeClr val="lt1"/>
                </a:solidFill>
                <a:latin typeface="Calibri"/>
                <a:ea typeface="Calibri"/>
                <a:cs typeface="Calibri"/>
                <a:sym typeface="Calibri"/>
              </a:rPr>
              <a:t>Business Plan</a:t>
            </a:r>
          </a:p>
        </p:txBody>
      </p:sp>
      <p:sp>
        <p:nvSpPr>
          <p:cNvPr id="430" name="Shape 430"/>
          <p:cNvSpPr/>
          <p:nvPr/>
        </p:nvSpPr>
        <p:spPr>
          <a:xfrm>
            <a:off x="2470633" y="2827852"/>
            <a:ext cx="4155000" cy="985200"/>
          </a:xfrm>
          <a:prstGeom prst="roundRect">
            <a:avLst>
              <a:gd fmla="val 10000" name="adj"/>
            </a:avLst>
          </a:prstGeom>
          <a:solidFill>
            <a:srgbClr val="4372C3"/>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1" name="Shape 431"/>
          <p:cNvSpPr txBox="1"/>
          <p:nvPr/>
        </p:nvSpPr>
        <p:spPr>
          <a:xfrm>
            <a:off x="2492951" y="2856700"/>
            <a:ext cx="4091700" cy="927600"/>
          </a:xfrm>
          <a:prstGeom prst="rect">
            <a:avLst/>
          </a:prstGeom>
          <a:noFill/>
          <a:ln>
            <a:noFill/>
          </a:ln>
        </p:spPr>
        <p:txBody>
          <a:bodyPr anchorCtr="0" anchor="ctr" bIns="156200" lIns="156200" rIns="156200" tIns="156200">
            <a:noAutofit/>
          </a:bodyPr>
          <a:lstStyle/>
          <a:p>
            <a:pPr indent="0" lvl="0" marL="0" marR="0" rtl="0" algn="l">
              <a:lnSpc>
                <a:spcPct val="90000"/>
              </a:lnSpc>
              <a:spcBef>
                <a:spcPts val="0"/>
              </a:spcBef>
              <a:spcAft>
                <a:spcPts val="0"/>
              </a:spcAft>
              <a:buSzPct val="25000"/>
              <a:buNone/>
            </a:pPr>
            <a:r>
              <a:rPr b="0" i="0" lang="en-US" sz="3200" u="none" cap="none" strike="noStrike">
                <a:solidFill>
                  <a:schemeClr val="lt1"/>
                </a:solidFill>
                <a:latin typeface="Calibri"/>
                <a:ea typeface="Calibri"/>
                <a:cs typeface="Calibri"/>
                <a:sym typeface="Calibri"/>
              </a:rPr>
              <a:t>1 Year Financial Plan</a:t>
            </a:r>
          </a:p>
        </p:txBody>
      </p:sp>
      <p:sp>
        <p:nvSpPr>
          <p:cNvPr id="432" name="Shape 432"/>
          <p:cNvSpPr/>
          <p:nvPr/>
        </p:nvSpPr>
        <p:spPr>
          <a:xfrm>
            <a:off x="2813424" y="3992128"/>
            <a:ext cx="4155000" cy="985200"/>
          </a:xfrm>
          <a:prstGeom prst="roundRect">
            <a:avLst>
              <a:gd fmla="val 10000" name="adj"/>
            </a:avLst>
          </a:prstGeom>
          <a:solidFill>
            <a:srgbClr val="4372C3"/>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3" name="Shape 433"/>
          <p:cNvSpPr txBox="1"/>
          <p:nvPr/>
        </p:nvSpPr>
        <p:spPr>
          <a:xfrm>
            <a:off x="2835725" y="4020975"/>
            <a:ext cx="4091700" cy="927600"/>
          </a:xfrm>
          <a:prstGeom prst="rect">
            <a:avLst/>
          </a:prstGeom>
          <a:noFill/>
          <a:ln>
            <a:noFill/>
          </a:ln>
        </p:spPr>
        <p:txBody>
          <a:bodyPr anchorCtr="0" anchor="ctr" bIns="156200" lIns="156200" rIns="156200" tIns="156200">
            <a:noAutofit/>
          </a:bodyPr>
          <a:lstStyle/>
          <a:p>
            <a:pPr indent="0" lvl="0" marL="0" marR="0" rtl="0" algn="l">
              <a:lnSpc>
                <a:spcPct val="90000"/>
              </a:lnSpc>
              <a:spcBef>
                <a:spcPts val="0"/>
              </a:spcBef>
              <a:spcAft>
                <a:spcPts val="0"/>
              </a:spcAft>
              <a:buSzPct val="25000"/>
              <a:buNone/>
            </a:pPr>
            <a:r>
              <a:rPr b="0" i="0" lang="en-US" sz="3200" u="none" cap="none" strike="noStrike">
                <a:solidFill>
                  <a:schemeClr val="lt1"/>
                </a:solidFill>
                <a:latin typeface="Calibri"/>
                <a:ea typeface="Calibri"/>
                <a:cs typeface="Calibri"/>
                <a:sym typeface="Calibri"/>
              </a:rPr>
              <a:t>Develop Specific Goals </a:t>
            </a:r>
          </a:p>
        </p:txBody>
      </p:sp>
      <p:sp>
        <p:nvSpPr>
          <p:cNvPr id="434" name="Shape 434"/>
          <p:cNvSpPr/>
          <p:nvPr/>
        </p:nvSpPr>
        <p:spPr>
          <a:xfrm>
            <a:off x="3161407" y="5156405"/>
            <a:ext cx="4155000" cy="985200"/>
          </a:xfrm>
          <a:prstGeom prst="roundRect">
            <a:avLst>
              <a:gd fmla="val 10000" name="adj"/>
            </a:avLst>
          </a:prstGeom>
          <a:solidFill>
            <a:srgbClr val="4372C3"/>
          </a:solidFill>
          <a:ln cap="flat" cmpd="sng" w="12700">
            <a:solidFill>
              <a:schemeClr val="lt1"/>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5" name="Shape 435"/>
          <p:cNvSpPr txBox="1"/>
          <p:nvPr/>
        </p:nvSpPr>
        <p:spPr>
          <a:xfrm>
            <a:off x="3183718" y="5185260"/>
            <a:ext cx="3267299" cy="927600"/>
          </a:xfrm>
          <a:prstGeom prst="rect">
            <a:avLst/>
          </a:prstGeom>
          <a:noFill/>
          <a:ln>
            <a:noFill/>
          </a:ln>
        </p:spPr>
        <p:txBody>
          <a:bodyPr anchorCtr="0" anchor="ctr" bIns="156200" lIns="156200" rIns="156200" tIns="156200">
            <a:noAutofit/>
          </a:bodyPr>
          <a:lstStyle/>
          <a:p>
            <a:pPr indent="0" lvl="0" marL="0" marR="0" rtl="0" algn="l">
              <a:lnSpc>
                <a:spcPct val="90000"/>
              </a:lnSpc>
              <a:spcBef>
                <a:spcPts val="0"/>
              </a:spcBef>
              <a:spcAft>
                <a:spcPts val="0"/>
              </a:spcAft>
              <a:buSzPct val="25000"/>
              <a:buNone/>
            </a:pPr>
            <a:r>
              <a:rPr b="0" i="0" lang="en-US" sz="3200" u="none" cap="none" strike="noStrike">
                <a:solidFill>
                  <a:schemeClr val="lt1"/>
                </a:solidFill>
                <a:latin typeface="Calibri"/>
                <a:ea typeface="Calibri"/>
                <a:cs typeface="Calibri"/>
                <a:sym typeface="Calibri"/>
              </a:rPr>
              <a:t>Plan to </a:t>
            </a:r>
            <a:r>
              <a:rPr lang="en-US" sz="3200">
                <a:solidFill>
                  <a:schemeClr val="lt1"/>
                </a:solidFill>
                <a:latin typeface="Calibri"/>
                <a:ea typeface="Calibri"/>
                <a:cs typeface="Calibri"/>
                <a:sym typeface="Calibri"/>
              </a:rPr>
              <a:t>Achieve </a:t>
            </a:r>
            <a:r>
              <a:rPr b="0" i="0" lang="en-US" sz="4100" u="none" cap="none" strike="noStrike">
                <a:solidFill>
                  <a:schemeClr val="lt1"/>
                </a:solidFill>
                <a:latin typeface="Calibri"/>
                <a:ea typeface="Calibri"/>
                <a:cs typeface="Calibri"/>
                <a:sym typeface="Calibri"/>
              </a:rPr>
              <a:t> </a:t>
            </a:r>
          </a:p>
        </p:txBody>
      </p:sp>
      <p:sp>
        <p:nvSpPr>
          <p:cNvPr id="436" name="Shape 436"/>
          <p:cNvSpPr/>
          <p:nvPr/>
        </p:nvSpPr>
        <p:spPr>
          <a:xfrm>
            <a:off x="5782541" y="2418116"/>
            <a:ext cx="495300" cy="640500"/>
          </a:xfrm>
          <a:prstGeom prst="downArrow">
            <a:avLst>
              <a:gd fmla="val 55000" name="adj1"/>
              <a:gd fmla="val 45000" name="adj2"/>
            </a:avLst>
          </a:prstGeom>
          <a:solidFill>
            <a:srgbClr val="CCD3EA">
              <a:alpha val="89800"/>
            </a:srgbClr>
          </a:solidFill>
          <a:ln cap="flat" cmpd="sng" w="12700">
            <a:solidFill>
              <a:srgbClr val="CCD3EA">
                <a:alpha val="89800"/>
              </a:srgbClr>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7" name="Shape 437"/>
          <p:cNvSpPr txBox="1"/>
          <p:nvPr/>
        </p:nvSpPr>
        <p:spPr>
          <a:xfrm>
            <a:off x="5893948" y="2418116"/>
            <a:ext cx="272400" cy="482100"/>
          </a:xfrm>
          <a:prstGeom prst="rect">
            <a:avLst/>
          </a:prstGeom>
          <a:noFill/>
          <a:ln>
            <a:noFill/>
          </a:ln>
        </p:spPr>
        <p:txBody>
          <a:bodyPr anchorCtr="0" anchor="ctr" bIns="44450" lIns="44450" rIns="44450" tIns="44450">
            <a:noAutofit/>
          </a:bodyPr>
          <a:lstStyle/>
          <a:p>
            <a:pPr indent="0" lvl="0" marL="0" marR="0" rtl="0" algn="ctr">
              <a:lnSpc>
                <a:spcPct val="90000"/>
              </a:lnSpc>
              <a:spcBef>
                <a:spcPts val="0"/>
              </a:spcBef>
              <a:spcAft>
                <a:spcPts val="0"/>
              </a:spcAft>
              <a:buNone/>
            </a:pPr>
            <a:r>
              <a:t/>
            </a:r>
            <a:endParaRPr b="0" i="0" sz="3500" u="none" cap="none" strike="noStrike">
              <a:solidFill>
                <a:schemeClr val="dk1"/>
              </a:solidFill>
              <a:latin typeface="Calibri"/>
              <a:ea typeface="Calibri"/>
              <a:cs typeface="Calibri"/>
              <a:sym typeface="Calibri"/>
            </a:endParaRPr>
          </a:p>
        </p:txBody>
      </p:sp>
      <p:sp>
        <p:nvSpPr>
          <p:cNvPr id="438" name="Shape 438"/>
          <p:cNvSpPr/>
          <p:nvPr/>
        </p:nvSpPr>
        <p:spPr>
          <a:xfrm>
            <a:off x="6130525" y="3582392"/>
            <a:ext cx="495300" cy="640500"/>
          </a:xfrm>
          <a:prstGeom prst="downArrow">
            <a:avLst>
              <a:gd fmla="val 55000" name="adj1"/>
              <a:gd fmla="val 45000" name="adj2"/>
            </a:avLst>
          </a:prstGeom>
          <a:solidFill>
            <a:srgbClr val="CCD3EA">
              <a:alpha val="89800"/>
            </a:srgbClr>
          </a:solidFill>
          <a:ln cap="flat" cmpd="sng" w="12700">
            <a:solidFill>
              <a:srgbClr val="CCD3EA">
                <a:alpha val="89800"/>
              </a:srgbClr>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9" name="Shape 439"/>
          <p:cNvSpPr txBox="1"/>
          <p:nvPr/>
        </p:nvSpPr>
        <p:spPr>
          <a:xfrm>
            <a:off x="6241932" y="3582392"/>
            <a:ext cx="272400" cy="482100"/>
          </a:xfrm>
          <a:prstGeom prst="rect">
            <a:avLst/>
          </a:prstGeom>
          <a:noFill/>
          <a:ln>
            <a:noFill/>
          </a:ln>
        </p:spPr>
        <p:txBody>
          <a:bodyPr anchorCtr="0" anchor="ctr" bIns="44450" lIns="44450" rIns="44450" tIns="44450">
            <a:noAutofit/>
          </a:bodyPr>
          <a:lstStyle/>
          <a:p>
            <a:pPr indent="0" lvl="0" marL="0" marR="0" rtl="0" algn="ctr">
              <a:lnSpc>
                <a:spcPct val="90000"/>
              </a:lnSpc>
              <a:spcBef>
                <a:spcPts val="0"/>
              </a:spcBef>
              <a:spcAft>
                <a:spcPts val="0"/>
              </a:spcAft>
              <a:buNone/>
            </a:pPr>
            <a:r>
              <a:t/>
            </a:r>
            <a:endParaRPr b="0" i="0" sz="3500" u="none" cap="none" strike="noStrike">
              <a:solidFill>
                <a:schemeClr val="dk1"/>
              </a:solidFill>
              <a:latin typeface="Calibri"/>
              <a:ea typeface="Calibri"/>
              <a:cs typeface="Calibri"/>
              <a:sym typeface="Calibri"/>
            </a:endParaRPr>
          </a:p>
        </p:txBody>
      </p:sp>
      <p:sp>
        <p:nvSpPr>
          <p:cNvPr id="440" name="Shape 440"/>
          <p:cNvSpPr/>
          <p:nvPr/>
        </p:nvSpPr>
        <p:spPr>
          <a:xfrm>
            <a:off x="6473315" y="4746669"/>
            <a:ext cx="495300" cy="640500"/>
          </a:xfrm>
          <a:prstGeom prst="downArrow">
            <a:avLst>
              <a:gd fmla="val 55000" name="adj1"/>
              <a:gd fmla="val 45000" name="adj2"/>
            </a:avLst>
          </a:prstGeom>
          <a:solidFill>
            <a:srgbClr val="CCD3EA">
              <a:alpha val="89800"/>
            </a:srgbClr>
          </a:solidFill>
          <a:ln cap="flat" cmpd="sng" w="12700">
            <a:solidFill>
              <a:srgbClr val="CCD3EA">
                <a:alpha val="89800"/>
              </a:srgbClr>
            </a:solidFill>
            <a:prstDash val="solid"/>
            <a:miter/>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41" name="Shape 441"/>
          <p:cNvSpPr txBox="1"/>
          <p:nvPr/>
        </p:nvSpPr>
        <p:spPr>
          <a:xfrm>
            <a:off x="6584722" y="4746669"/>
            <a:ext cx="272400" cy="482100"/>
          </a:xfrm>
          <a:prstGeom prst="rect">
            <a:avLst/>
          </a:prstGeom>
          <a:noFill/>
          <a:ln>
            <a:noFill/>
          </a:ln>
        </p:spPr>
        <p:txBody>
          <a:bodyPr anchorCtr="0" anchor="ctr" bIns="44450" lIns="44450" rIns="44450" tIns="44450">
            <a:noAutofit/>
          </a:bodyPr>
          <a:lstStyle/>
          <a:p>
            <a:pPr indent="0" lvl="0" marL="0" marR="0" rtl="0" algn="ctr">
              <a:lnSpc>
                <a:spcPct val="90000"/>
              </a:lnSpc>
              <a:spcBef>
                <a:spcPts val="0"/>
              </a:spcBef>
              <a:spcAft>
                <a:spcPts val="0"/>
              </a:spcAft>
              <a:buNone/>
            </a:pPr>
            <a:r>
              <a:t/>
            </a:r>
            <a:endParaRPr b="0" i="0" sz="35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txBox="1"/>
          <p:nvPr>
            <p:ph idx="4294967295"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Post CYC</a:t>
            </a:r>
          </a:p>
        </p:txBody>
      </p:sp>
      <p:sp>
        <p:nvSpPr>
          <p:cNvPr id="448" name="Shape 448"/>
          <p:cNvSpPr txBox="1"/>
          <p:nvPr>
            <p:ph idx="1" type="body"/>
          </p:nvPr>
        </p:nvSpPr>
        <p:spPr>
          <a:xfrm>
            <a:off x="977900" y="2882900"/>
            <a:ext cx="7200900" cy="901800"/>
          </a:xfrm>
          <a:prstGeom prst="rect">
            <a:avLst/>
          </a:prstGeom>
        </p:spPr>
        <p:txBody>
          <a:bodyPr anchorCtr="0" anchor="ctr" bIns="91425" lIns="91425" rIns="91425" tIns="91425">
            <a:noAutofit/>
          </a:bodyPr>
          <a:lstStyle/>
          <a:p>
            <a:pPr lvl="0">
              <a:spcBef>
                <a:spcPts val="0"/>
              </a:spcBef>
              <a:buNone/>
            </a:pPr>
            <a:r>
              <a:rPr b="1" lang="en-US" sz="4800" u="sng"/>
              <a:t>Long Term Goals </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2" name="Shape 452"/>
        <p:cNvGrpSpPr/>
        <p:nvPr/>
      </p:nvGrpSpPr>
      <p:grpSpPr>
        <a:xfrm>
          <a:off x="0" y="0"/>
          <a:ext cx="0" cy="0"/>
          <a:chOff x="0" y="0"/>
          <a:chExt cx="0" cy="0"/>
        </a:xfrm>
      </p:grpSpPr>
      <p:sp>
        <p:nvSpPr>
          <p:cNvPr id="453" name="Shape 453"/>
          <p:cNvSpPr txBox="1"/>
          <p:nvPr>
            <p:ph type="title"/>
          </p:nvPr>
        </p:nvSpPr>
        <p:spPr>
          <a:xfrm>
            <a:off x="226458" y="62415"/>
            <a:ext cx="8688941" cy="639762"/>
          </a:xfrm>
          <a:prstGeom prst="rect">
            <a:avLst/>
          </a:prstGeom>
          <a:noFill/>
          <a:ln>
            <a:noFill/>
          </a:ln>
        </p:spPr>
        <p:txBody>
          <a:bodyPr anchorCtr="0" anchor="b" bIns="45700" lIns="91425" rIns="91425" tIns="45700">
            <a:noAutofit/>
          </a:bodyPr>
          <a:lstStyle/>
          <a:p>
            <a:pPr indent="0" lvl="0" marL="0" marR="0" rtl="0" algn="l">
              <a:spcBef>
                <a:spcPts val="0"/>
              </a:spcBef>
              <a:buClr>
                <a:srgbClr val="FFFFFF"/>
              </a:buClr>
              <a:buSzPct val="25000"/>
              <a:buFont typeface="Calibri"/>
              <a:buNone/>
            </a:pPr>
            <a:r>
              <a:rPr lang="en-US" sz="3000"/>
              <a:t>Community Involvement</a:t>
            </a:r>
          </a:p>
        </p:txBody>
      </p:sp>
      <p:sp>
        <p:nvSpPr>
          <p:cNvPr id="454" name="Shape 454"/>
          <p:cNvSpPr txBox="1"/>
          <p:nvPr>
            <p:ph idx="12" type="sldNum"/>
          </p:nvPr>
        </p:nvSpPr>
        <p:spPr>
          <a:xfrm>
            <a:off x="212726" y="6286500"/>
            <a:ext cx="447674" cy="266699"/>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fld id="{00000000-1234-1234-1234-123412341234}" type="slidenum">
              <a:rPr lang="en-US" sz="1300">
                <a:solidFill>
                  <a:srgbClr val="7F7F7F"/>
                </a:solidFill>
                <a:latin typeface="Calibri"/>
                <a:ea typeface="Calibri"/>
                <a:cs typeface="Calibri"/>
                <a:sym typeface="Calibri"/>
              </a:rPr>
              <a:t>‹#›</a:t>
            </a:fld>
          </a:p>
        </p:txBody>
      </p:sp>
      <p:sp>
        <p:nvSpPr>
          <p:cNvPr id="455" name="Shape 455"/>
          <p:cNvSpPr txBox="1"/>
          <p:nvPr>
            <p:ph idx="1" type="body"/>
          </p:nvPr>
        </p:nvSpPr>
        <p:spPr>
          <a:xfrm>
            <a:off x="4720200" y="1362025"/>
            <a:ext cx="4229100" cy="4480200"/>
          </a:xfrm>
          <a:prstGeom prst="rect">
            <a:avLst/>
          </a:prstGeom>
          <a:noFill/>
          <a:ln>
            <a:noFill/>
          </a:ln>
        </p:spPr>
        <p:txBody>
          <a:bodyPr anchorCtr="0" anchor="t" bIns="45700" lIns="91425" rIns="91425" tIns="45700">
            <a:noAutofit/>
          </a:bodyPr>
          <a:lstStyle/>
          <a:p>
            <a:pPr indent="0" lvl="0" marL="0" marR="0" rtl="0" algn="l">
              <a:spcBef>
                <a:spcPts val="0"/>
              </a:spcBef>
              <a:buNone/>
            </a:pPr>
            <a:r>
              <a:t/>
            </a:r>
            <a:endParaRPr/>
          </a:p>
          <a:p>
            <a:pPr indent="0" lvl="0" marL="0" marR="0" rtl="0" algn="l">
              <a:spcBef>
                <a:spcPts val="0"/>
              </a:spcBef>
              <a:buNone/>
            </a:pPr>
            <a:r>
              <a:t/>
            </a:r>
            <a:endParaRPr/>
          </a:p>
          <a:p>
            <a:pPr indent="0" lvl="0" marL="0" marR="0" rtl="0" algn="l">
              <a:spcBef>
                <a:spcPts val="0"/>
              </a:spcBef>
              <a:buNone/>
            </a:pPr>
            <a:r>
              <a:t/>
            </a:r>
            <a:endParaRPr/>
          </a:p>
          <a:p>
            <a:pPr indent="0" lvl="0" marL="0" marR="0" rtl="0" algn="l">
              <a:spcBef>
                <a:spcPts val="0"/>
              </a:spcBef>
              <a:buNone/>
            </a:pPr>
            <a:r>
              <a:t/>
            </a:r>
            <a:endParaRPr/>
          </a:p>
          <a:p>
            <a:pPr indent="0" lvl="0" marL="0" marR="0" rtl="0" algn="l">
              <a:spcBef>
                <a:spcPts val="0"/>
              </a:spcBef>
              <a:buNone/>
            </a:pPr>
            <a:r>
              <a:t/>
            </a:r>
            <a:endParaRPr/>
          </a:p>
          <a:p>
            <a:pPr indent="0" lvl="0" marL="0" marR="0" rtl="0" algn="l">
              <a:spcBef>
                <a:spcPts val="0"/>
              </a:spcBef>
              <a:buNone/>
            </a:pPr>
            <a:r>
              <a:t/>
            </a:r>
            <a:endParaRPr/>
          </a:p>
          <a:p>
            <a:pPr indent="0" lvl="0" marL="0" rtl="0">
              <a:spcBef>
                <a:spcPts val="0"/>
              </a:spcBef>
              <a:buNone/>
            </a:pPr>
            <a:r>
              <a:t/>
            </a:r>
            <a:endParaRPr u="sng"/>
          </a:p>
          <a:p>
            <a:pPr indent="0" lvl="0" marL="0" rtl="0">
              <a:spcBef>
                <a:spcPts val="0"/>
              </a:spcBef>
              <a:buNone/>
            </a:pPr>
            <a:r>
              <a:t/>
            </a:r>
            <a:endParaRPr u="sng"/>
          </a:p>
          <a:p>
            <a:pPr indent="0" lvl="0" marL="0" marR="0" rtl="0" algn="l">
              <a:spcBef>
                <a:spcPts val="0"/>
              </a:spcBef>
              <a:buNone/>
            </a:pPr>
            <a:r>
              <a:t/>
            </a:r>
            <a:endParaRPr sz="1600"/>
          </a:p>
        </p:txBody>
      </p:sp>
      <p:sp>
        <p:nvSpPr>
          <p:cNvPr id="456" name="Shape 456"/>
          <p:cNvSpPr txBox="1"/>
          <p:nvPr>
            <p:ph idx="2" type="body"/>
          </p:nvPr>
        </p:nvSpPr>
        <p:spPr>
          <a:xfrm>
            <a:off x="517525" y="3044612"/>
            <a:ext cx="8109000" cy="2697300"/>
          </a:xfrm>
          <a:prstGeom prst="rect">
            <a:avLst/>
          </a:prstGeom>
          <a:noFill/>
          <a:ln>
            <a:noFill/>
          </a:ln>
        </p:spPr>
        <p:txBody>
          <a:bodyPr anchorCtr="0" anchor="t" bIns="45700" lIns="91425" rIns="91425" tIns="45700">
            <a:noAutofit/>
          </a:bodyPr>
          <a:lstStyle/>
          <a:p>
            <a:pPr indent="-69850" lvl="0" marL="0" rtl="0">
              <a:spcBef>
                <a:spcPts val="0"/>
              </a:spcBef>
              <a:buClr>
                <a:schemeClr val="dk1"/>
              </a:buClr>
              <a:buSzPct val="50000"/>
              <a:buFont typeface="Arial"/>
              <a:buNone/>
            </a:pPr>
            <a:r>
              <a:rPr b="1" lang="en-US" sz="2200" u="sng"/>
              <a:t>Benefits of Sponsoring and Community Involvement</a:t>
            </a:r>
          </a:p>
          <a:p>
            <a:pPr indent="-69850" lvl="0" marL="0" rtl="0">
              <a:spcBef>
                <a:spcPts val="0"/>
              </a:spcBef>
              <a:buClr>
                <a:schemeClr val="dk1"/>
              </a:buClr>
              <a:buSzPct val="68750"/>
              <a:buFont typeface="Arial"/>
              <a:buNone/>
            </a:pPr>
            <a:r>
              <a:t/>
            </a:r>
            <a:endParaRPr sz="1600"/>
          </a:p>
          <a:p>
            <a:pPr indent="-69850" lvl="0" marL="0" rtl="0">
              <a:spcBef>
                <a:spcPts val="0"/>
              </a:spcBef>
              <a:buClr>
                <a:schemeClr val="dk1"/>
              </a:buClr>
              <a:buSzPct val="61111"/>
              <a:buFont typeface="Arial"/>
              <a:buNone/>
            </a:pPr>
            <a:r>
              <a:rPr b="1" lang="en-US" sz="1800"/>
              <a:t>Red Bull-</a:t>
            </a:r>
            <a:r>
              <a:rPr lang="en-US" sz="1800"/>
              <a:t> Sponsoring sport events</a:t>
            </a:r>
          </a:p>
          <a:p>
            <a:pPr indent="-69850" lvl="0" marL="0" rtl="0">
              <a:spcBef>
                <a:spcPts val="0"/>
              </a:spcBef>
              <a:buClr>
                <a:schemeClr val="dk1"/>
              </a:buClr>
              <a:buSzPct val="61111"/>
              <a:buFont typeface="Arial"/>
              <a:buNone/>
            </a:pPr>
            <a:r>
              <a:rPr lang="en-US" sz="1800"/>
              <a:t>helped them increase sales and</a:t>
            </a:r>
          </a:p>
          <a:p>
            <a:pPr indent="-69850" lvl="0" marL="0" rtl="0">
              <a:spcBef>
                <a:spcPts val="0"/>
              </a:spcBef>
              <a:buClr>
                <a:schemeClr val="dk1"/>
              </a:buClr>
              <a:buSzPct val="61111"/>
              <a:buFont typeface="Arial"/>
              <a:buNone/>
            </a:pPr>
            <a:r>
              <a:rPr lang="en-US" sz="1800"/>
              <a:t>solidify their brand. </a:t>
            </a:r>
          </a:p>
          <a:p>
            <a:pPr indent="0" lvl="0" marL="0" rtl="0">
              <a:spcBef>
                <a:spcPts val="0"/>
              </a:spcBef>
              <a:buNone/>
            </a:pPr>
            <a:r>
              <a:t/>
            </a:r>
            <a:endParaRPr sz="1800"/>
          </a:p>
          <a:p>
            <a:pPr indent="-69850" lvl="0" marL="0" rtl="0">
              <a:spcBef>
                <a:spcPts val="0"/>
              </a:spcBef>
              <a:buClr>
                <a:schemeClr val="dk1"/>
              </a:buClr>
              <a:buSzPct val="61111"/>
              <a:buFont typeface="Arial"/>
              <a:buNone/>
            </a:pPr>
            <a:r>
              <a:rPr b="1" lang="en-US" sz="1800"/>
              <a:t>MWQ Designs- </a:t>
            </a:r>
            <a:r>
              <a:rPr lang="en-US" sz="1800"/>
              <a:t>Local competitor.</a:t>
            </a:r>
          </a:p>
          <a:p>
            <a:pPr indent="-69850" lvl="0" marL="0" rtl="0">
              <a:spcBef>
                <a:spcPts val="0"/>
              </a:spcBef>
              <a:buClr>
                <a:schemeClr val="dk1"/>
              </a:buClr>
              <a:buSzPct val="61111"/>
              <a:buFont typeface="Arial"/>
              <a:buNone/>
            </a:pPr>
            <a:r>
              <a:rPr lang="en-US" sz="1800"/>
              <a:t>Taking advantage of sponsorship</a:t>
            </a:r>
          </a:p>
          <a:p>
            <a:pPr indent="-69850" lvl="0" marL="0" rtl="0">
              <a:spcBef>
                <a:spcPts val="0"/>
              </a:spcBef>
              <a:buClr>
                <a:schemeClr val="dk1"/>
              </a:buClr>
              <a:buSzPct val="61111"/>
              <a:buFont typeface="Arial"/>
              <a:buNone/>
            </a:pPr>
            <a:r>
              <a:rPr lang="en-US" sz="1800"/>
              <a:t>by offering service to events or</a:t>
            </a:r>
          </a:p>
          <a:p>
            <a:pPr indent="-69850" lvl="0" marL="0" rtl="0">
              <a:spcBef>
                <a:spcPts val="0"/>
              </a:spcBef>
              <a:buClr>
                <a:schemeClr val="dk1"/>
              </a:buClr>
              <a:buSzPct val="61111"/>
              <a:buFont typeface="Arial"/>
              <a:buNone/>
            </a:pPr>
            <a:r>
              <a:rPr lang="en-US" sz="1800"/>
              <a:t>organizations that run social events.</a:t>
            </a:r>
          </a:p>
          <a:p>
            <a:pPr indent="-69850" lvl="0" marL="0" rtl="0">
              <a:spcBef>
                <a:spcPts val="0"/>
              </a:spcBef>
              <a:buClr>
                <a:schemeClr val="dk1"/>
              </a:buClr>
              <a:buSzPct val="61111"/>
              <a:buFont typeface="Arial"/>
              <a:buNone/>
            </a:pPr>
            <a:r>
              <a:t/>
            </a:r>
            <a:endParaRPr sz="1800"/>
          </a:p>
          <a:p>
            <a:pPr indent="0" lvl="0" marL="0" rtl="0">
              <a:spcBef>
                <a:spcPts val="0"/>
              </a:spcBef>
              <a:buNone/>
            </a:pPr>
            <a:r>
              <a:t/>
            </a:r>
            <a:endParaRPr sz="1600"/>
          </a:p>
        </p:txBody>
      </p:sp>
      <p:sp>
        <p:nvSpPr>
          <p:cNvPr id="457" name="Shape 457"/>
          <p:cNvSpPr txBox="1"/>
          <p:nvPr>
            <p:ph idx="5" type="body"/>
          </p:nvPr>
        </p:nvSpPr>
        <p:spPr>
          <a:xfrm>
            <a:off x="735000" y="857526"/>
            <a:ext cx="7674000" cy="569700"/>
          </a:xfrm>
          <a:prstGeom prst="rect">
            <a:avLst/>
          </a:prstGeom>
          <a:solidFill>
            <a:srgbClr val="D8D8D8"/>
          </a:solidFill>
          <a:ln>
            <a:noFill/>
          </a:ln>
        </p:spPr>
        <p:txBody>
          <a:bodyPr anchorCtr="0" anchor="ctr" bIns="45700" lIns="91425" rIns="91425" tIns="45700">
            <a:noAutofit/>
          </a:bodyPr>
          <a:lstStyle/>
          <a:p>
            <a:pPr indent="0" lvl="0" marL="0" marR="0" rtl="0">
              <a:spcBef>
                <a:spcPts val="0"/>
              </a:spcBef>
              <a:buClr>
                <a:schemeClr val="dk1"/>
              </a:buClr>
              <a:buSzPct val="25000"/>
              <a:buFont typeface="Arial"/>
              <a:buNone/>
            </a:pPr>
            <a:r>
              <a:rPr lang="en-US" sz="2400"/>
              <a:t>Possible ways to get Involved</a:t>
            </a:r>
          </a:p>
        </p:txBody>
      </p:sp>
      <p:pic>
        <p:nvPicPr>
          <p:cNvPr id="458" name="Shape 458"/>
          <p:cNvPicPr preferRelativeResize="0"/>
          <p:nvPr/>
        </p:nvPicPr>
        <p:blipFill>
          <a:blip r:embed="rId4">
            <a:alphaModFix/>
          </a:blip>
          <a:stretch>
            <a:fillRect/>
          </a:stretch>
        </p:blipFill>
        <p:spPr>
          <a:xfrm>
            <a:off x="6252587" y="3589687"/>
            <a:ext cx="1053224" cy="1052174"/>
          </a:xfrm>
          <a:prstGeom prst="rect">
            <a:avLst/>
          </a:prstGeom>
          <a:noFill/>
          <a:ln>
            <a:noFill/>
          </a:ln>
        </p:spPr>
      </p:pic>
      <p:sp>
        <p:nvSpPr>
          <p:cNvPr id="459" name="Shape 459"/>
          <p:cNvSpPr/>
          <p:nvPr/>
        </p:nvSpPr>
        <p:spPr>
          <a:xfrm>
            <a:off x="556475" y="1625723"/>
            <a:ext cx="3661200" cy="1220400"/>
          </a:xfrm>
          <a:prstGeom prst="rect">
            <a:avLst/>
          </a:prstGeom>
          <a:solidFill>
            <a:srgbClr val="D9D2E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sz="1800"/>
              <a:t>1. Sponsoring Events (Donations)</a:t>
            </a:r>
          </a:p>
        </p:txBody>
      </p:sp>
      <p:sp>
        <p:nvSpPr>
          <p:cNvPr id="460" name="Shape 460"/>
          <p:cNvSpPr/>
          <p:nvPr/>
        </p:nvSpPr>
        <p:spPr>
          <a:xfrm>
            <a:off x="4664950" y="1617612"/>
            <a:ext cx="3920400" cy="1236600"/>
          </a:xfrm>
          <a:prstGeom prst="rect">
            <a:avLst/>
          </a:prstGeom>
          <a:solidFill>
            <a:srgbClr val="D9D2E9"/>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b="1" lang="en-US" sz="1800"/>
              <a:t>2. Pro-bono Service</a:t>
            </a:r>
          </a:p>
        </p:txBody>
      </p:sp>
      <p:pic>
        <p:nvPicPr>
          <p:cNvPr id="461" name="Shape 461"/>
          <p:cNvPicPr preferRelativeResize="0"/>
          <p:nvPr/>
        </p:nvPicPr>
        <p:blipFill>
          <a:blip r:embed="rId5">
            <a:alphaModFix/>
          </a:blip>
          <a:stretch>
            <a:fillRect/>
          </a:stretch>
        </p:blipFill>
        <p:spPr>
          <a:xfrm>
            <a:off x="6244199" y="4772124"/>
            <a:ext cx="1220424" cy="12204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6" name="Shape 466"/>
        <p:cNvGrpSpPr/>
        <p:nvPr/>
      </p:nvGrpSpPr>
      <p:grpSpPr>
        <a:xfrm>
          <a:off x="0" y="0"/>
          <a:ext cx="0" cy="0"/>
          <a:chOff x="0" y="0"/>
          <a:chExt cx="0" cy="0"/>
        </a:xfrm>
      </p:grpSpPr>
      <p:sp>
        <p:nvSpPr>
          <p:cNvPr id="467" name="Shape 467"/>
          <p:cNvSpPr txBox="1"/>
          <p:nvPr>
            <p:ph type="title"/>
          </p:nvPr>
        </p:nvSpPr>
        <p:spPr>
          <a:xfrm>
            <a:off x="226458" y="62415"/>
            <a:ext cx="8688900" cy="639900"/>
          </a:xfrm>
          <a:prstGeom prst="rect">
            <a:avLst/>
          </a:prstGeom>
        </p:spPr>
        <p:txBody>
          <a:bodyPr anchorCtr="0" anchor="b" bIns="91425" lIns="91425" rIns="91425" tIns="91425">
            <a:noAutofit/>
          </a:bodyPr>
          <a:lstStyle/>
          <a:p>
            <a:pPr lvl="0" rtl="0">
              <a:spcBef>
                <a:spcPts val="0"/>
              </a:spcBef>
              <a:buNone/>
            </a:pPr>
            <a:r>
              <a:rPr lang="en-US" sz="3000"/>
              <a:t>Community Involvement Opportunities</a:t>
            </a:r>
          </a:p>
        </p:txBody>
      </p:sp>
      <p:sp>
        <p:nvSpPr>
          <p:cNvPr id="468" name="Shape 468"/>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469" name="Shape 469"/>
          <p:cNvSpPr txBox="1"/>
          <p:nvPr>
            <p:ph idx="1" type="body"/>
          </p:nvPr>
        </p:nvSpPr>
        <p:spPr>
          <a:xfrm>
            <a:off x="228600" y="1168400"/>
            <a:ext cx="8573400" cy="5045400"/>
          </a:xfrm>
          <a:prstGeom prst="rect">
            <a:avLst/>
          </a:prstGeom>
        </p:spPr>
        <p:txBody>
          <a:bodyPr anchorCtr="0" anchor="t" bIns="91425" lIns="91425" rIns="91425" tIns="91425">
            <a:noAutofit/>
          </a:bodyPr>
          <a:lstStyle/>
          <a:p>
            <a:pPr indent="-69850" lvl="0" marL="0" rtl="0">
              <a:spcBef>
                <a:spcPts val="0"/>
              </a:spcBef>
              <a:buClr>
                <a:schemeClr val="dk1"/>
              </a:buClr>
              <a:buSzPct val="61111"/>
              <a:buFont typeface="Arial"/>
              <a:buNone/>
            </a:pPr>
            <a:r>
              <a:rPr b="1" lang="en-US" sz="1800"/>
              <a:t>Community Events and Options:</a:t>
            </a:r>
          </a:p>
          <a:p>
            <a:pPr indent="-342900" lvl="0" marL="457200" rtl="0">
              <a:spcBef>
                <a:spcPts val="0"/>
              </a:spcBef>
              <a:buSzPct val="100000"/>
            </a:pPr>
            <a:r>
              <a:rPr lang="en-US" sz="1800"/>
              <a:t>Chamber of Commerce Events</a:t>
            </a:r>
          </a:p>
          <a:p>
            <a:pPr indent="-342900" lvl="0" marL="457200" rtl="0">
              <a:spcBef>
                <a:spcPts val="0"/>
              </a:spcBef>
              <a:buSzPct val="100000"/>
            </a:pPr>
            <a:r>
              <a:rPr lang="en-US" sz="1800"/>
              <a:t>Davis Dash</a:t>
            </a:r>
          </a:p>
          <a:p>
            <a:pPr indent="-342900" lvl="0" marL="457200" rtl="0">
              <a:spcBef>
                <a:spcPts val="0"/>
              </a:spcBef>
              <a:buSzPct val="100000"/>
            </a:pPr>
            <a:r>
              <a:rPr lang="en-US" sz="1800"/>
              <a:t>Willet Elementary</a:t>
            </a:r>
          </a:p>
          <a:p>
            <a:pPr indent="-342900" lvl="0" marL="457200" rtl="0">
              <a:spcBef>
                <a:spcPts val="0"/>
              </a:spcBef>
              <a:buSzPct val="100000"/>
            </a:pPr>
            <a:r>
              <a:rPr lang="en-US" sz="1800"/>
              <a:t>Davis Music Fest</a:t>
            </a:r>
          </a:p>
          <a:p>
            <a:pPr indent="-342900" lvl="0" marL="457200" rtl="0">
              <a:spcBef>
                <a:spcPts val="0"/>
              </a:spcBef>
              <a:buSzPct val="100000"/>
            </a:pPr>
            <a:r>
              <a:rPr lang="en-US" sz="1800"/>
              <a:t>International Festival</a:t>
            </a:r>
          </a:p>
          <a:p>
            <a:pPr indent="-342900" lvl="0" marL="457200" rtl="0">
              <a:spcBef>
                <a:spcPts val="0"/>
              </a:spcBef>
              <a:buSzPct val="100000"/>
            </a:pPr>
            <a:r>
              <a:rPr lang="en-US" sz="1800"/>
              <a:t>Davis Musical Theatre</a:t>
            </a:r>
          </a:p>
          <a:p>
            <a:pPr indent="-342900" lvl="0" marL="457200" rtl="0">
              <a:spcBef>
                <a:spcPts val="0"/>
              </a:spcBef>
              <a:buSzPct val="100000"/>
            </a:pPr>
            <a:r>
              <a:rPr lang="en-US" sz="1800"/>
              <a:t>Yolo County Suicide Hotline</a:t>
            </a:r>
          </a:p>
          <a:p>
            <a:pPr indent="-342900" lvl="0" marL="457200" rtl="0">
              <a:spcBef>
                <a:spcPts val="0"/>
              </a:spcBef>
              <a:buSzPct val="100000"/>
            </a:pPr>
            <a:r>
              <a:rPr lang="en-US" sz="1800"/>
              <a:t>The BUZZ UC Davis Event</a:t>
            </a:r>
          </a:p>
          <a:p>
            <a:pPr indent="-69850" lvl="0" marL="0" rtl="0" algn="ctr">
              <a:spcBef>
                <a:spcPts val="0"/>
              </a:spcBef>
              <a:buClr>
                <a:schemeClr val="dk1"/>
              </a:buClr>
              <a:buSzPct val="55000"/>
              <a:buFont typeface="Arial"/>
              <a:buNone/>
            </a:pPr>
            <a:r>
              <a:rPr b="1" lang="en-US" sz="2000" u="sng"/>
              <a:t>Takeaways:</a:t>
            </a:r>
          </a:p>
          <a:p>
            <a:pPr indent="0" lvl="0" marL="0" rtl="0">
              <a:spcBef>
                <a:spcPts val="0"/>
              </a:spcBef>
              <a:buNone/>
            </a:pPr>
            <a:r>
              <a:t/>
            </a:r>
            <a:endParaRPr sz="1800"/>
          </a:p>
          <a:p>
            <a:pPr indent="-342900" lvl="0" marL="457200" rtl="0">
              <a:spcBef>
                <a:spcPts val="0"/>
              </a:spcBef>
              <a:buSzPct val="100000"/>
            </a:pPr>
            <a:r>
              <a:rPr lang="en-US" sz="1800"/>
              <a:t>A lot of opportunities/options                                Will probably take some money </a:t>
            </a:r>
          </a:p>
          <a:p>
            <a:pPr indent="-342900" lvl="0" marL="457200" rtl="0">
              <a:spcBef>
                <a:spcPts val="0"/>
              </a:spcBef>
              <a:buSzPct val="100000"/>
            </a:pPr>
            <a:r>
              <a:rPr lang="en-US" sz="1800"/>
              <a:t>Will help you build your reputation                       ($50-300)</a:t>
            </a:r>
          </a:p>
          <a:p>
            <a:pPr indent="0" lvl="0" marL="0" rtl="0">
              <a:spcBef>
                <a:spcPts val="0"/>
              </a:spcBef>
              <a:buNone/>
            </a:pPr>
            <a:r>
              <a:t/>
            </a:r>
            <a:endParaRPr/>
          </a:p>
          <a:p>
            <a:pPr indent="0" lvl="0" marL="0" rtl="0">
              <a:spcBef>
                <a:spcPts val="0"/>
              </a:spcBef>
              <a:buNone/>
            </a:pPr>
            <a:r>
              <a:t/>
            </a:r>
            <a:endParaRPr/>
          </a:p>
          <a:p>
            <a:pPr indent="-342900" lvl="0" marL="457200" rtl="0">
              <a:spcBef>
                <a:spcPts val="0"/>
              </a:spcBef>
              <a:buSzPct val="100000"/>
            </a:pPr>
            <a:r>
              <a:rPr lang="en-US" sz="1800"/>
              <a:t>Note: You can still get your name out in the community without donations and pro-bono service by focusing your services on organizations and events that are community focused.</a:t>
            </a:r>
          </a:p>
        </p:txBody>
      </p:sp>
      <p:sp>
        <p:nvSpPr>
          <p:cNvPr id="470" name="Shape 470"/>
          <p:cNvSpPr txBox="1"/>
          <p:nvPr>
            <p:ph idx="2" type="body"/>
          </p:nvPr>
        </p:nvSpPr>
        <p:spPr>
          <a:xfrm>
            <a:off x="4686300" y="1168400"/>
            <a:ext cx="4037700" cy="3014700"/>
          </a:xfrm>
          <a:prstGeom prst="rect">
            <a:avLst/>
          </a:prstGeom>
        </p:spPr>
        <p:txBody>
          <a:bodyPr anchorCtr="0" anchor="t" bIns="91425" lIns="91425" rIns="91425" tIns="91425">
            <a:noAutofit/>
          </a:bodyPr>
          <a:lstStyle/>
          <a:p>
            <a:pPr indent="0" lvl="0" marL="0" rtl="0">
              <a:spcBef>
                <a:spcPts val="0"/>
              </a:spcBef>
              <a:buNone/>
            </a:pPr>
            <a:r>
              <a:t/>
            </a:r>
            <a:endParaRPr b="1" sz="1800"/>
          </a:p>
          <a:p>
            <a:pPr indent="0" lvl="0" marL="0" rtl="0">
              <a:spcBef>
                <a:spcPts val="0"/>
              </a:spcBef>
              <a:buNone/>
            </a:pPr>
            <a:r>
              <a:t/>
            </a:r>
            <a:endParaRPr b="1" sz="1800"/>
          </a:p>
          <a:p>
            <a:pPr indent="-69850" lvl="0" marL="0" rtl="0">
              <a:spcBef>
                <a:spcPts val="0"/>
              </a:spcBef>
              <a:buClr>
                <a:schemeClr val="dk1"/>
              </a:buClr>
              <a:buSzPct val="61111"/>
              <a:buFont typeface="Arial"/>
              <a:buNone/>
            </a:pPr>
            <a:r>
              <a:t/>
            </a:r>
            <a:endParaRPr b="1" sz="1800"/>
          </a:p>
          <a:p>
            <a:pPr indent="0" lvl="0" marL="0" rtl="0">
              <a:spcBef>
                <a:spcPts val="0"/>
              </a:spcBef>
              <a:buNone/>
            </a:pPr>
            <a:r>
              <a:t/>
            </a:r>
            <a:endParaRPr sz="1800"/>
          </a:p>
        </p:txBody>
      </p:sp>
      <p:sp>
        <p:nvSpPr>
          <p:cNvPr id="471" name="Shape 471"/>
          <p:cNvSpPr txBox="1"/>
          <p:nvPr>
            <p:ph idx="3"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472" name="Shape 472"/>
          <p:cNvSpPr txBox="1"/>
          <p:nvPr>
            <p:ph idx="4" type="body"/>
          </p:nvPr>
        </p:nvSpPr>
        <p:spPr>
          <a:xfrm>
            <a:off x="4686300" y="882650"/>
            <a:ext cx="4229100" cy="222300"/>
          </a:xfrm>
          <a:prstGeom prst="rect">
            <a:avLst/>
          </a:prstGeom>
        </p:spPr>
        <p:txBody>
          <a:bodyPr anchorCtr="0" anchor="ctr" bIns="91425" lIns="91425" rIns="91425" tIns="91425">
            <a:noAutofit/>
          </a:bodyPr>
          <a:lstStyle/>
          <a:p>
            <a:pPr lvl="0">
              <a:spcBef>
                <a:spcPts val="0"/>
              </a:spcBef>
              <a:buNone/>
            </a:pPr>
            <a:r>
              <a:t/>
            </a:r>
            <a:endParaRPr/>
          </a:p>
        </p:txBody>
      </p:sp>
      <p:sp>
        <p:nvSpPr>
          <p:cNvPr id="473" name="Shape 473"/>
          <p:cNvSpPr txBox="1"/>
          <p:nvPr>
            <p:ph idx="5" type="body"/>
          </p:nvPr>
        </p:nvSpPr>
        <p:spPr>
          <a:xfrm>
            <a:off x="228600" y="882650"/>
            <a:ext cx="4229100" cy="222300"/>
          </a:xfrm>
          <a:prstGeom prst="rect">
            <a:avLst/>
          </a:prstGeom>
        </p:spPr>
        <p:txBody>
          <a:bodyPr anchorCtr="0" anchor="ctr" bIns="91425" lIns="91425" rIns="91425" tIns="91425">
            <a:noAutofit/>
          </a:bodyPr>
          <a:lstStyle/>
          <a:p>
            <a:pPr lvl="0" algn="l">
              <a:spcBef>
                <a:spcPts val="0"/>
              </a:spcBef>
              <a:buNone/>
            </a:pPr>
            <a:r>
              <a:t/>
            </a:r>
            <a:endParaRPr/>
          </a:p>
        </p:txBody>
      </p:sp>
      <p:sp>
        <p:nvSpPr>
          <p:cNvPr id="474" name="Shape 474"/>
          <p:cNvSpPr/>
          <p:nvPr/>
        </p:nvSpPr>
        <p:spPr>
          <a:xfrm>
            <a:off x="1663925" y="3882800"/>
            <a:ext cx="559800" cy="482100"/>
          </a:xfrm>
          <a:prstGeom prst="mathPlus">
            <a:avLst>
              <a:gd fmla="val 23520" name="adj1"/>
            </a:avLst>
          </a:prstGeom>
          <a:solidFill>
            <a:srgbClr val="6AA84F"/>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5" name="Shape 475"/>
          <p:cNvSpPr/>
          <p:nvPr/>
        </p:nvSpPr>
        <p:spPr>
          <a:xfrm>
            <a:off x="6361650" y="3882800"/>
            <a:ext cx="687000" cy="482100"/>
          </a:xfrm>
          <a:prstGeom prst="mathMinus">
            <a:avLst>
              <a:gd fmla="val 23520" name="adj1"/>
            </a:avLst>
          </a:prstGeom>
          <a:solidFill>
            <a:srgbClr val="A61C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76" name="Shape 476"/>
          <p:cNvCxnSpPr/>
          <p:nvPr/>
        </p:nvCxnSpPr>
        <p:spPr>
          <a:xfrm flipH="1" rot="10800000">
            <a:off x="528725" y="5147350"/>
            <a:ext cx="7713300" cy="15600"/>
          </a:xfrm>
          <a:prstGeom prst="straightConnector1">
            <a:avLst/>
          </a:prstGeom>
          <a:noFill/>
          <a:ln cap="flat" cmpd="sng" w="9525">
            <a:solidFill>
              <a:schemeClr val="dk2"/>
            </a:solidFill>
            <a:prstDash val="solid"/>
            <a:round/>
            <a:headEnd len="lg" w="lg" type="none"/>
            <a:tailEnd len="lg" w="lg" type="none"/>
          </a:ln>
        </p:spPr>
      </p:cxnSp>
      <p:pic>
        <p:nvPicPr>
          <p:cNvPr id="477" name="Shape 477"/>
          <p:cNvPicPr preferRelativeResize="0"/>
          <p:nvPr/>
        </p:nvPicPr>
        <p:blipFill>
          <a:blip r:embed="rId3">
            <a:alphaModFix/>
          </a:blip>
          <a:stretch>
            <a:fillRect/>
          </a:stretch>
        </p:blipFill>
        <p:spPr>
          <a:xfrm>
            <a:off x="5703900" y="1750925"/>
            <a:ext cx="2149700" cy="150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2" name="Shape 482"/>
        <p:cNvGrpSpPr/>
        <p:nvPr/>
      </p:nvGrpSpPr>
      <p:grpSpPr>
        <a:xfrm>
          <a:off x="0" y="0"/>
          <a:ext cx="0" cy="0"/>
          <a:chOff x="0" y="0"/>
          <a:chExt cx="0" cy="0"/>
        </a:xfrm>
      </p:grpSpPr>
      <p:sp>
        <p:nvSpPr>
          <p:cNvPr id="483" name="Shape 483"/>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Adobe Certified Associate</a:t>
            </a:r>
          </a:p>
        </p:txBody>
      </p:sp>
      <p:sp>
        <p:nvSpPr>
          <p:cNvPr id="484" name="Shape 484"/>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485" name="Shape 485"/>
          <p:cNvSpPr txBox="1"/>
          <p:nvPr>
            <p:ph idx="1" type="body"/>
          </p:nvPr>
        </p:nvSpPr>
        <p:spPr>
          <a:xfrm>
            <a:off x="228600" y="1168400"/>
            <a:ext cx="4229100" cy="4673700"/>
          </a:xfrm>
          <a:prstGeom prst="rect">
            <a:avLst/>
          </a:prstGeom>
        </p:spPr>
        <p:txBody>
          <a:bodyPr anchorCtr="0" anchor="t" bIns="91425" lIns="91425" rIns="91425" tIns="91425">
            <a:noAutofit/>
          </a:bodyPr>
          <a:lstStyle/>
          <a:p>
            <a:pPr lvl="0">
              <a:spcBef>
                <a:spcPts val="0"/>
              </a:spcBef>
              <a:buNone/>
            </a:pPr>
            <a:r>
              <a:rPr lang="en-US" sz="1800">
                <a:solidFill>
                  <a:srgbClr val="000000"/>
                </a:solidFill>
                <a:highlight>
                  <a:srgbClr val="FFFFFF"/>
                </a:highlight>
                <a:latin typeface="Arial"/>
                <a:ea typeface="Arial"/>
                <a:cs typeface="Arial"/>
                <a:sym typeface="Arial"/>
              </a:rPr>
              <a:t>“certifies that individuals have the entry-level skills to plan, design, build and maintain effective </a:t>
            </a:r>
            <a:r>
              <a:rPr lang="en-US" sz="1800">
                <a:solidFill>
                  <a:srgbClr val="000000"/>
                </a:solidFill>
                <a:highlight>
                  <a:srgbClr val="FFFFFF"/>
                </a:highlight>
                <a:latin typeface="Arial"/>
                <a:ea typeface="Arial"/>
                <a:cs typeface="Arial"/>
                <a:sym typeface="Arial"/>
                <a:hlinkClick r:id="rId3"/>
              </a:rPr>
              <a:t>communications</a:t>
            </a:r>
            <a:r>
              <a:rPr lang="en-US" sz="1800">
                <a:solidFill>
                  <a:srgbClr val="000000"/>
                </a:solidFill>
                <a:highlight>
                  <a:srgbClr val="FFFFFF"/>
                </a:highlight>
                <a:latin typeface="Arial"/>
                <a:ea typeface="Arial"/>
                <a:cs typeface="Arial"/>
                <a:sym typeface="Arial"/>
              </a:rPr>
              <a:t> using different forms of </a:t>
            </a:r>
            <a:r>
              <a:rPr lang="en-US" sz="1800">
                <a:solidFill>
                  <a:srgbClr val="000000"/>
                </a:solidFill>
                <a:highlight>
                  <a:srgbClr val="FFFFFF"/>
                </a:highlight>
                <a:latin typeface="Arial"/>
                <a:ea typeface="Arial"/>
                <a:cs typeface="Arial"/>
                <a:sym typeface="Arial"/>
                <a:hlinkClick r:id="rId4"/>
              </a:rPr>
              <a:t>digital</a:t>
            </a:r>
            <a:r>
              <a:rPr lang="en-US"/>
              <a:t> </a:t>
            </a:r>
            <a:r>
              <a:rPr lang="en-US" sz="1800">
                <a:solidFill>
                  <a:srgbClr val="000000"/>
                </a:solidFill>
                <a:highlight>
                  <a:srgbClr val="FFFFFF"/>
                </a:highlight>
                <a:latin typeface="Arial"/>
                <a:ea typeface="Arial"/>
                <a:cs typeface="Arial"/>
                <a:sym typeface="Arial"/>
                <a:hlinkClick r:id="rId5"/>
              </a:rPr>
              <a:t>media</a:t>
            </a:r>
            <a:r>
              <a:rPr lang="en-US" sz="1800">
                <a:solidFill>
                  <a:srgbClr val="000000"/>
                </a:solidFill>
                <a:highlight>
                  <a:srgbClr val="FFFFFF"/>
                </a:highlight>
                <a:latin typeface="Arial"/>
                <a:ea typeface="Arial"/>
                <a:cs typeface="Arial"/>
                <a:sym typeface="Arial"/>
              </a:rPr>
              <a:t>. This Adobe </a:t>
            </a:r>
            <a:r>
              <a:rPr lang="en-US" sz="1800">
                <a:solidFill>
                  <a:srgbClr val="000000"/>
                </a:solidFill>
                <a:highlight>
                  <a:srgbClr val="FFFFFF"/>
                </a:highlight>
                <a:latin typeface="Arial"/>
                <a:ea typeface="Arial"/>
                <a:cs typeface="Arial"/>
                <a:sym typeface="Arial"/>
                <a:hlinkClick r:id="rId6"/>
              </a:rPr>
              <a:t>certification</a:t>
            </a:r>
            <a:r>
              <a:rPr lang="en-US" sz="1800">
                <a:solidFill>
                  <a:srgbClr val="000000"/>
                </a:solidFill>
                <a:highlight>
                  <a:srgbClr val="FFFFFF"/>
                </a:highlight>
                <a:latin typeface="Arial"/>
                <a:ea typeface="Arial"/>
                <a:cs typeface="Arial"/>
                <a:sym typeface="Arial"/>
              </a:rPr>
              <a:t> demonstrates entry-level skills with Adobe digital media </a:t>
            </a:r>
            <a:r>
              <a:rPr lang="en-US" sz="1800">
                <a:solidFill>
                  <a:srgbClr val="000000"/>
                </a:solidFill>
                <a:highlight>
                  <a:srgbClr val="FFFFFF"/>
                </a:highlight>
                <a:latin typeface="Arial"/>
                <a:ea typeface="Arial"/>
                <a:cs typeface="Arial"/>
                <a:sym typeface="Arial"/>
                <a:hlinkClick r:id="rId7"/>
              </a:rPr>
              <a:t>software</a:t>
            </a:r>
            <a:r>
              <a:rPr lang="en-US" sz="1800">
                <a:solidFill>
                  <a:srgbClr val="000000"/>
                </a:solidFill>
                <a:highlight>
                  <a:srgbClr val="FFFFFF"/>
                </a:highlight>
                <a:latin typeface="Arial"/>
                <a:ea typeface="Arial"/>
                <a:cs typeface="Arial"/>
                <a:sym typeface="Arial"/>
              </a:rPr>
              <a:t>”</a:t>
            </a:r>
          </a:p>
          <a:p>
            <a:pPr lvl="0">
              <a:spcBef>
                <a:spcPts val="0"/>
              </a:spcBef>
              <a:buNone/>
            </a:pPr>
            <a:r>
              <a:t/>
            </a:r>
            <a:endParaRPr sz="1800">
              <a:solidFill>
                <a:srgbClr val="666666"/>
              </a:solidFill>
              <a:highlight>
                <a:srgbClr val="FFFFFF"/>
              </a:highlight>
              <a:latin typeface="Arial"/>
              <a:ea typeface="Arial"/>
              <a:cs typeface="Arial"/>
              <a:sym typeface="Arial"/>
            </a:endParaRPr>
          </a:p>
          <a:p>
            <a:pPr indent="0" lvl="0" marL="0">
              <a:spcBef>
                <a:spcPts val="0"/>
              </a:spcBef>
              <a:buNone/>
            </a:pPr>
            <a:r>
              <a:t/>
            </a:r>
            <a:endParaRPr sz="2000">
              <a:solidFill>
                <a:srgbClr val="666666"/>
              </a:solidFill>
              <a:highlight>
                <a:srgbClr val="FFFFFF"/>
              </a:highlight>
              <a:latin typeface="Arial"/>
              <a:ea typeface="Arial"/>
              <a:cs typeface="Arial"/>
              <a:sym typeface="Arial"/>
            </a:endParaRPr>
          </a:p>
        </p:txBody>
      </p:sp>
      <p:sp>
        <p:nvSpPr>
          <p:cNvPr id="486" name="Shape 486"/>
          <p:cNvSpPr txBox="1"/>
          <p:nvPr>
            <p:ph idx="2" type="body"/>
          </p:nvPr>
        </p:nvSpPr>
        <p:spPr>
          <a:xfrm>
            <a:off x="4686300" y="1168400"/>
            <a:ext cx="4229100" cy="4673700"/>
          </a:xfrm>
          <a:prstGeom prst="rect">
            <a:avLst/>
          </a:prstGeom>
        </p:spPr>
        <p:txBody>
          <a:bodyPr anchorCtr="0" anchor="t" bIns="91425" lIns="91425" rIns="91425" tIns="91425">
            <a:noAutofit/>
          </a:bodyPr>
          <a:lstStyle/>
          <a:p>
            <a:pPr indent="0" lvl="0" marL="0" rtl="0">
              <a:spcBef>
                <a:spcPts val="0"/>
              </a:spcBef>
              <a:buNone/>
            </a:pPr>
            <a:r>
              <a:rPr i="1" lang="en-US" sz="2000"/>
              <a:t>Displayed on the Adobe Certification  Database</a:t>
            </a:r>
          </a:p>
          <a:p>
            <a:pPr indent="-69850" lvl="0" marL="0" rtl="0">
              <a:spcBef>
                <a:spcPts val="0"/>
              </a:spcBef>
              <a:buClr>
                <a:schemeClr val="dk1"/>
              </a:buClr>
              <a:buSzPct val="55000"/>
              <a:buFont typeface="Arial"/>
              <a:buNone/>
            </a:pPr>
            <a:r>
              <a:rPr lang="en-US" sz="2000">
                <a:latin typeface="Arial"/>
                <a:ea typeface="Arial"/>
                <a:cs typeface="Arial"/>
                <a:sym typeface="Arial"/>
              </a:rPr>
              <a:t>Build Technical expertise</a:t>
            </a:r>
          </a:p>
          <a:p>
            <a:pPr indent="-355600" lvl="0" marL="457200" rtl="0">
              <a:spcBef>
                <a:spcPts val="0"/>
              </a:spcBef>
              <a:buSzPct val="100000"/>
            </a:pPr>
            <a:r>
              <a:rPr lang="en-US" sz="2000">
                <a:latin typeface="Arial"/>
                <a:ea typeface="Arial"/>
                <a:cs typeface="Arial"/>
                <a:sym typeface="Arial"/>
              </a:rPr>
              <a:t>improve efficiency, produce higher quality products in less time</a:t>
            </a:r>
          </a:p>
          <a:p>
            <a:pPr indent="0" lvl="0" marL="0" rtl="0">
              <a:spcBef>
                <a:spcPts val="0"/>
              </a:spcBef>
              <a:buNone/>
            </a:pPr>
            <a:r>
              <a:rPr lang="en-US" sz="2000">
                <a:latin typeface="Arial"/>
                <a:ea typeface="Arial"/>
                <a:cs typeface="Arial"/>
                <a:sym typeface="Arial"/>
              </a:rPr>
              <a:t>Retain and Gain new clients</a:t>
            </a:r>
          </a:p>
          <a:p>
            <a:pPr indent="-355600" lvl="0" marL="457200" rtl="0">
              <a:spcBef>
                <a:spcPts val="0"/>
              </a:spcBef>
              <a:buSzPct val="100000"/>
            </a:pPr>
            <a:r>
              <a:rPr lang="en-US" sz="2000">
                <a:latin typeface="Arial"/>
                <a:ea typeface="Arial"/>
                <a:cs typeface="Arial"/>
                <a:sym typeface="Arial"/>
              </a:rPr>
              <a:t>having expertise can set you apart from competitors </a:t>
            </a:r>
            <a:br>
              <a:rPr lang="en-US" sz="2000">
                <a:latin typeface="Arial"/>
                <a:ea typeface="Arial"/>
                <a:cs typeface="Arial"/>
                <a:sym typeface="Arial"/>
              </a:rPr>
            </a:br>
          </a:p>
        </p:txBody>
      </p:sp>
      <p:sp>
        <p:nvSpPr>
          <p:cNvPr id="487" name="Shape 487"/>
          <p:cNvSpPr txBox="1"/>
          <p:nvPr>
            <p:ph idx="3"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488" name="Shape 488"/>
          <p:cNvSpPr txBox="1"/>
          <p:nvPr>
            <p:ph idx="4" type="body"/>
          </p:nvPr>
        </p:nvSpPr>
        <p:spPr>
          <a:xfrm>
            <a:off x="4686300" y="882650"/>
            <a:ext cx="4229100" cy="347700"/>
          </a:xfrm>
          <a:prstGeom prst="rect">
            <a:avLst/>
          </a:prstGeom>
        </p:spPr>
        <p:txBody>
          <a:bodyPr anchorCtr="0" anchor="ctr" bIns="91425" lIns="91425" rIns="91425" tIns="91425">
            <a:noAutofit/>
          </a:bodyPr>
          <a:lstStyle/>
          <a:p>
            <a:pPr lvl="0">
              <a:spcBef>
                <a:spcPts val="0"/>
              </a:spcBef>
              <a:buNone/>
            </a:pPr>
            <a:r>
              <a:rPr lang="en-US" sz="1800"/>
              <a:t>Why should you do it?</a:t>
            </a:r>
          </a:p>
        </p:txBody>
      </p:sp>
      <p:sp>
        <p:nvSpPr>
          <p:cNvPr id="489" name="Shape 489"/>
          <p:cNvSpPr txBox="1"/>
          <p:nvPr>
            <p:ph idx="5" type="body"/>
          </p:nvPr>
        </p:nvSpPr>
        <p:spPr>
          <a:xfrm>
            <a:off x="228600" y="882650"/>
            <a:ext cx="4229100" cy="347700"/>
          </a:xfrm>
          <a:prstGeom prst="rect">
            <a:avLst/>
          </a:prstGeom>
        </p:spPr>
        <p:txBody>
          <a:bodyPr anchorCtr="0" anchor="ctr" bIns="91425" lIns="91425" rIns="91425" tIns="91425">
            <a:noAutofit/>
          </a:bodyPr>
          <a:lstStyle/>
          <a:p>
            <a:pPr lvl="0">
              <a:spcBef>
                <a:spcPts val="0"/>
              </a:spcBef>
              <a:buNone/>
            </a:pPr>
            <a:r>
              <a:rPr lang="en-US" sz="1800"/>
              <a:t>What is it?</a:t>
            </a:r>
          </a:p>
        </p:txBody>
      </p:sp>
      <p:pic>
        <p:nvPicPr>
          <p:cNvPr id="490" name="Shape 490"/>
          <p:cNvPicPr preferRelativeResize="0"/>
          <p:nvPr/>
        </p:nvPicPr>
        <p:blipFill>
          <a:blip r:embed="rId8">
            <a:alphaModFix/>
          </a:blip>
          <a:stretch>
            <a:fillRect/>
          </a:stretch>
        </p:blipFill>
        <p:spPr>
          <a:xfrm>
            <a:off x="520697" y="4849325"/>
            <a:ext cx="1216425" cy="1184797"/>
          </a:xfrm>
          <a:prstGeom prst="rect">
            <a:avLst/>
          </a:prstGeom>
          <a:noFill/>
          <a:ln>
            <a:noFill/>
          </a:ln>
        </p:spPr>
      </p:pic>
      <p:pic>
        <p:nvPicPr>
          <p:cNvPr id="491" name="Shape 491"/>
          <p:cNvPicPr preferRelativeResize="0"/>
          <p:nvPr/>
        </p:nvPicPr>
        <p:blipFill>
          <a:blip r:embed="rId9">
            <a:alphaModFix/>
          </a:blip>
          <a:stretch>
            <a:fillRect/>
          </a:stretch>
        </p:blipFill>
        <p:spPr>
          <a:xfrm>
            <a:off x="1711175" y="4808774"/>
            <a:ext cx="1265900" cy="1265900"/>
          </a:xfrm>
          <a:prstGeom prst="rect">
            <a:avLst/>
          </a:prstGeom>
          <a:noFill/>
          <a:ln>
            <a:noFill/>
          </a:ln>
        </p:spPr>
      </p:pic>
      <p:pic>
        <p:nvPicPr>
          <p:cNvPr id="492" name="Shape 492"/>
          <p:cNvPicPr preferRelativeResize="0"/>
          <p:nvPr/>
        </p:nvPicPr>
        <p:blipFill>
          <a:blip r:embed="rId10">
            <a:alphaModFix/>
          </a:blip>
          <a:stretch>
            <a:fillRect/>
          </a:stretch>
        </p:blipFill>
        <p:spPr>
          <a:xfrm>
            <a:off x="2977075" y="4808775"/>
            <a:ext cx="1216424" cy="1216424"/>
          </a:xfrm>
          <a:prstGeom prst="rect">
            <a:avLst/>
          </a:prstGeom>
          <a:noFill/>
          <a:ln>
            <a:noFill/>
          </a:ln>
        </p:spPr>
      </p:pic>
      <p:pic>
        <p:nvPicPr>
          <p:cNvPr id="493" name="Shape 493"/>
          <p:cNvPicPr preferRelativeResize="0"/>
          <p:nvPr/>
        </p:nvPicPr>
        <p:blipFill>
          <a:blip r:embed="rId11">
            <a:alphaModFix/>
          </a:blip>
          <a:stretch>
            <a:fillRect/>
          </a:stretch>
        </p:blipFill>
        <p:spPr>
          <a:xfrm>
            <a:off x="4959300" y="4699075"/>
            <a:ext cx="3429000" cy="133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8" name="Shape 498"/>
        <p:cNvGrpSpPr/>
        <p:nvPr/>
      </p:nvGrpSpPr>
      <p:grpSpPr>
        <a:xfrm>
          <a:off x="0" y="0"/>
          <a:ext cx="0" cy="0"/>
          <a:chOff x="0" y="0"/>
          <a:chExt cx="0" cy="0"/>
        </a:xfrm>
      </p:grpSpPr>
      <p:pic>
        <p:nvPicPr>
          <p:cNvPr id="499" name="Shape 499"/>
          <p:cNvPicPr preferRelativeResize="0"/>
          <p:nvPr/>
        </p:nvPicPr>
        <p:blipFill>
          <a:blip r:embed="rId3">
            <a:alphaModFix/>
          </a:blip>
          <a:stretch>
            <a:fillRect/>
          </a:stretch>
        </p:blipFill>
        <p:spPr>
          <a:xfrm>
            <a:off x="1162475" y="2918750"/>
            <a:ext cx="6819049" cy="3710650"/>
          </a:xfrm>
          <a:prstGeom prst="rect">
            <a:avLst/>
          </a:prstGeom>
          <a:noFill/>
          <a:ln>
            <a:noFill/>
          </a:ln>
        </p:spPr>
      </p:pic>
      <p:sp>
        <p:nvSpPr>
          <p:cNvPr id="500" name="Shape 500"/>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How to</a:t>
            </a:r>
            <a:r>
              <a:rPr lang="en-US" sz="3000"/>
              <a:t> Become Adobe Certified?</a:t>
            </a:r>
          </a:p>
        </p:txBody>
      </p:sp>
      <p:sp>
        <p:nvSpPr>
          <p:cNvPr id="501" name="Shape 501"/>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502" name="Shape 502"/>
          <p:cNvSpPr txBox="1"/>
          <p:nvPr>
            <p:ph idx="1" type="body"/>
          </p:nvPr>
        </p:nvSpPr>
        <p:spPr>
          <a:xfrm>
            <a:off x="152400" y="1092200"/>
            <a:ext cx="4229100" cy="4673700"/>
          </a:xfrm>
          <a:prstGeom prst="rect">
            <a:avLst/>
          </a:prstGeom>
        </p:spPr>
        <p:txBody>
          <a:bodyPr anchorCtr="0" anchor="t" bIns="91425" lIns="91425" rIns="91425" tIns="91425">
            <a:noAutofit/>
          </a:bodyPr>
          <a:lstStyle/>
          <a:p>
            <a:pPr lvl="0" rtl="0">
              <a:spcBef>
                <a:spcPts val="0"/>
              </a:spcBef>
              <a:buNone/>
            </a:pPr>
            <a:r>
              <a:rPr lang="en-US" sz="2000"/>
              <a:t>ACA Exams for </a:t>
            </a:r>
          </a:p>
          <a:p>
            <a:pPr indent="-355600" lvl="0" marL="457200" rtl="0">
              <a:spcBef>
                <a:spcPts val="0"/>
              </a:spcBef>
              <a:buSzPct val="100000"/>
              <a:buFont typeface="Calibri"/>
            </a:pPr>
            <a:r>
              <a:rPr lang="en-US" sz="2000"/>
              <a:t>Photoshop</a:t>
            </a:r>
          </a:p>
          <a:p>
            <a:pPr indent="-355600" lvl="0" marL="457200" rtl="0">
              <a:spcBef>
                <a:spcPts val="0"/>
              </a:spcBef>
              <a:buSzPct val="100000"/>
              <a:buFont typeface="Calibri"/>
            </a:pPr>
            <a:r>
              <a:rPr lang="en-US" sz="2000"/>
              <a:t>Flash Professional</a:t>
            </a:r>
          </a:p>
          <a:p>
            <a:pPr indent="-355600" lvl="0" marL="457200" rtl="0">
              <a:spcBef>
                <a:spcPts val="0"/>
              </a:spcBef>
              <a:buSzPct val="100000"/>
            </a:pPr>
            <a:r>
              <a:rPr lang="en-US" sz="2000"/>
              <a:t>Dreamweaver</a:t>
            </a:r>
          </a:p>
          <a:p>
            <a:pPr indent="-69850" lvl="0" marL="0" rtl="0">
              <a:spcBef>
                <a:spcPts val="0"/>
              </a:spcBef>
              <a:buClr>
                <a:schemeClr val="dk1"/>
              </a:buClr>
              <a:buSzPct val="55000"/>
              <a:buFont typeface="Arial"/>
              <a:buNone/>
            </a:pPr>
            <a:r>
              <a:rPr lang="en-US" sz="2000"/>
              <a:t>All exams $180.00</a:t>
            </a:r>
          </a:p>
          <a:p>
            <a:pPr indent="0" lvl="0" marL="0" rtl="0">
              <a:spcBef>
                <a:spcPts val="0"/>
              </a:spcBef>
              <a:buNone/>
            </a:pPr>
            <a:r>
              <a:t/>
            </a:r>
            <a:endParaRPr sz="2000"/>
          </a:p>
        </p:txBody>
      </p:sp>
      <p:sp>
        <p:nvSpPr>
          <p:cNvPr id="503" name="Shape 503"/>
          <p:cNvSpPr txBox="1"/>
          <p:nvPr>
            <p:ph idx="2" type="body"/>
          </p:nvPr>
        </p:nvSpPr>
        <p:spPr>
          <a:xfrm>
            <a:off x="4686300" y="1168400"/>
            <a:ext cx="4229100" cy="4673700"/>
          </a:xfrm>
          <a:prstGeom prst="rect">
            <a:avLst/>
          </a:prstGeom>
        </p:spPr>
        <p:txBody>
          <a:bodyPr anchorCtr="0" anchor="t" bIns="91425" lIns="91425" rIns="91425" tIns="91425">
            <a:noAutofit/>
          </a:bodyPr>
          <a:lstStyle/>
          <a:p>
            <a:pPr indent="-69850" lvl="0" marL="0" rtl="0">
              <a:spcBef>
                <a:spcPts val="0"/>
              </a:spcBef>
              <a:buClr>
                <a:schemeClr val="dk1"/>
              </a:buClr>
              <a:buSzPct val="55000"/>
              <a:buFont typeface="Arial"/>
              <a:buNone/>
            </a:pPr>
            <a:r>
              <a:rPr lang="en-US" sz="2000"/>
              <a:t>About 75 minutes</a:t>
            </a:r>
          </a:p>
          <a:p>
            <a:pPr indent="0" lvl="0" marL="0" rtl="0">
              <a:spcBef>
                <a:spcPts val="0"/>
              </a:spcBef>
              <a:buNone/>
            </a:pPr>
            <a:r>
              <a:rPr lang="en-US" sz="2000"/>
              <a:t>Two part Examination</a:t>
            </a:r>
          </a:p>
          <a:p>
            <a:pPr indent="-355600" lvl="0" marL="457200" rtl="0">
              <a:spcBef>
                <a:spcPts val="0"/>
              </a:spcBef>
              <a:buSzPct val="100000"/>
            </a:pPr>
            <a:r>
              <a:rPr lang="en-US" sz="2000"/>
              <a:t>60 MC</a:t>
            </a:r>
          </a:p>
          <a:p>
            <a:pPr indent="-355600" lvl="0" marL="457200" rtl="0">
              <a:spcBef>
                <a:spcPts val="0"/>
              </a:spcBef>
              <a:buSzPct val="100000"/>
            </a:pPr>
            <a:r>
              <a:rPr lang="en-US" sz="2000"/>
              <a:t>Short survey about product experience</a:t>
            </a:r>
          </a:p>
          <a:p>
            <a:pPr indent="0" lvl="0" marL="0" rtl="0">
              <a:spcBef>
                <a:spcPts val="0"/>
              </a:spcBef>
              <a:buNone/>
            </a:pPr>
            <a:r>
              <a:rPr lang="en-US" sz="2000"/>
              <a:t>Minimum passing score 70-75%</a:t>
            </a:r>
          </a:p>
          <a:p>
            <a:pPr indent="0" lvl="0" marL="0" rtl="0">
              <a:spcBef>
                <a:spcPts val="0"/>
              </a:spcBef>
              <a:buNone/>
            </a:pPr>
            <a:r>
              <a:t/>
            </a:r>
            <a:endParaRPr sz="2000"/>
          </a:p>
        </p:txBody>
      </p:sp>
      <p:sp>
        <p:nvSpPr>
          <p:cNvPr id="504" name="Shape 504"/>
          <p:cNvSpPr txBox="1"/>
          <p:nvPr>
            <p:ph idx="3"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505" name="Shape 505"/>
          <p:cNvSpPr txBox="1"/>
          <p:nvPr>
            <p:ph idx="4" type="body"/>
          </p:nvPr>
        </p:nvSpPr>
        <p:spPr>
          <a:xfrm>
            <a:off x="4686300" y="882650"/>
            <a:ext cx="4229100" cy="222300"/>
          </a:xfrm>
          <a:prstGeom prst="rect">
            <a:avLst/>
          </a:prstGeom>
        </p:spPr>
        <p:txBody>
          <a:bodyPr anchorCtr="0" anchor="ctr" bIns="91425" lIns="91425" rIns="91425" tIns="91425">
            <a:noAutofit/>
          </a:bodyPr>
          <a:lstStyle/>
          <a:p>
            <a:pPr lvl="0">
              <a:spcBef>
                <a:spcPts val="0"/>
              </a:spcBef>
              <a:buNone/>
            </a:pPr>
            <a:r>
              <a:t/>
            </a:r>
            <a:endParaRPr/>
          </a:p>
        </p:txBody>
      </p:sp>
      <p:sp>
        <p:nvSpPr>
          <p:cNvPr id="506" name="Shape 506"/>
          <p:cNvSpPr txBox="1"/>
          <p:nvPr>
            <p:ph idx="5" type="body"/>
          </p:nvPr>
        </p:nvSpPr>
        <p:spPr>
          <a:xfrm>
            <a:off x="228600" y="882650"/>
            <a:ext cx="4229100" cy="222300"/>
          </a:xfrm>
          <a:prstGeom prst="rect">
            <a:avLst/>
          </a:prstGeom>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1" name="Shape 511"/>
        <p:cNvGrpSpPr/>
        <p:nvPr/>
      </p:nvGrpSpPr>
      <p:grpSpPr>
        <a:xfrm>
          <a:off x="0" y="0"/>
          <a:ext cx="0" cy="0"/>
          <a:chOff x="0" y="0"/>
          <a:chExt cx="0" cy="0"/>
        </a:xfrm>
      </p:grpSpPr>
      <p:pic>
        <p:nvPicPr>
          <p:cNvPr id="512" name="Shape 512"/>
          <p:cNvPicPr preferRelativeResize="0"/>
          <p:nvPr/>
        </p:nvPicPr>
        <p:blipFill>
          <a:blip r:embed="rId3">
            <a:alphaModFix/>
          </a:blip>
          <a:stretch>
            <a:fillRect/>
          </a:stretch>
        </p:blipFill>
        <p:spPr>
          <a:xfrm>
            <a:off x="695325" y="4105275"/>
            <a:ext cx="7753350" cy="2105025"/>
          </a:xfrm>
          <a:prstGeom prst="rect">
            <a:avLst/>
          </a:prstGeom>
          <a:noFill/>
          <a:ln>
            <a:noFill/>
          </a:ln>
        </p:spPr>
      </p:pic>
      <p:sp>
        <p:nvSpPr>
          <p:cNvPr id="513" name="Shape 513"/>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Sample Adobe InDesign </a:t>
            </a:r>
          </a:p>
        </p:txBody>
      </p:sp>
      <p:sp>
        <p:nvSpPr>
          <p:cNvPr id="514" name="Shape 514"/>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515" name="Shape 515"/>
          <p:cNvSpPr txBox="1"/>
          <p:nvPr>
            <p:ph idx="1" type="body"/>
          </p:nvPr>
        </p:nvSpPr>
        <p:spPr>
          <a:xfrm>
            <a:off x="228600" y="1168400"/>
            <a:ext cx="8686800" cy="46737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US" sz="1800"/>
              <a:t>Exam preparation checklist </a:t>
            </a:r>
          </a:p>
          <a:p>
            <a:pPr indent="-342900" lvl="0" marL="457200">
              <a:spcBef>
                <a:spcPts val="0"/>
              </a:spcBef>
              <a:buSzPct val="100000"/>
            </a:pPr>
            <a:r>
              <a:rPr lang="en-US" sz="1800"/>
              <a:t>I have at least two years of experience with InDesign. </a:t>
            </a:r>
          </a:p>
          <a:p>
            <a:pPr indent="-342900" lvl="0" marL="457200" rtl="0">
              <a:spcBef>
                <a:spcPts val="0"/>
              </a:spcBef>
              <a:buSzPct val="100000"/>
            </a:pPr>
            <a:r>
              <a:rPr lang="en-US" sz="1800"/>
              <a:t>I can create short and long documents with both text and graphics. </a:t>
            </a:r>
          </a:p>
          <a:p>
            <a:pPr indent="-342900" lvl="0" marL="457200">
              <a:spcBef>
                <a:spcPts val="0"/>
              </a:spcBef>
              <a:buSzPct val="100000"/>
            </a:pPr>
            <a:r>
              <a:rPr lang="en-US" sz="1800"/>
              <a:t>I can add basic interactive features to documents. </a:t>
            </a:r>
          </a:p>
          <a:p>
            <a:pPr indent="-342900" lvl="0" marL="457200">
              <a:spcBef>
                <a:spcPts val="0"/>
              </a:spcBef>
              <a:buSzPct val="100000"/>
            </a:pPr>
            <a:r>
              <a:rPr lang="en-US" sz="1800"/>
              <a:t>I can export high quality PDF documents appropriate for print and interactive purposes. </a:t>
            </a:r>
          </a:p>
          <a:p>
            <a:pPr indent="-342900" lvl="0" marL="457200">
              <a:spcBef>
                <a:spcPts val="0"/>
              </a:spcBef>
              <a:buSzPct val="100000"/>
            </a:pPr>
            <a:r>
              <a:rPr lang="en-US" sz="1800"/>
              <a:t>I can troubleshoot issues related to page layout. </a:t>
            </a:r>
          </a:p>
          <a:p>
            <a:pPr indent="-342900" lvl="0" marL="457200">
              <a:spcBef>
                <a:spcPts val="0"/>
              </a:spcBef>
              <a:buSzPct val="100000"/>
            </a:pPr>
            <a:r>
              <a:rPr lang="en-US" sz="1800"/>
              <a:t>I can analyze and work with documents built by another user. </a:t>
            </a:r>
          </a:p>
          <a:p>
            <a:pPr indent="-342900" lvl="0" marL="457200">
              <a:spcBef>
                <a:spcPts val="0"/>
              </a:spcBef>
              <a:buSzPct val="100000"/>
            </a:pPr>
            <a:r>
              <a:rPr lang="en-US" sz="1800"/>
              <a:t>I am familiar with Photoshop, Illustrator, and Acrobat Professional. </a:t>
            </a:r>
          </a:p>
          <a:p>
            <a:pPr lvl="0">
              <a:spcBef>
                <a:spcPts val="0"/>
              </a:spcBef>
              <a:buClr>
                <a:schemeClr val="dk1"/>
              </a:buClr>
              <a:buSzPct val="55000"/>
              <a:buFont typeface="Arial"/>
              <a:buNone/>
            </a:pPr>
            <a:r>
              <a:t/>
            </a:r>
            <a:endParaRPr sz="2000"/>
          </a:p>
          <a:p>
            <a:pPr lvl="0">
              <a:spcBef>
                <a:spcPts val="0"/>
              </a:spcBef>
              <a:buNone/>
            </a:pPr>
            <a:r>
              <a:t/>
            </a:r>
            <a:endParaRPr/>
          </a:p>
        </p:txBody>
      </p:sp>
      <p:sp>
        <p:nvSpPr>
          <p:cNvPr id="516" name="Shape 516"/>
          <p:cNvSpPr txBox="1"/>
          <p:nvPr>
            <p:ph idx="2"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517" name="Shape 517"/>
          <p:cNvSpPr txBox="1"/>
          <p:nvPr>
            <p:ph idx="3" type="body"/>
          </p:nvPr>
        </p:nvSpPr>
        <p:spPr>
          <a:xfrm>
            <a:off x="228600" y="889000"/>
            <a:ext cx="8686800" cy="354900"/>
          </a:xfrm>
          <a:prstGeom prst="rect">
            <a:avLst/>
          </a:prstGeom>
        </p:spPr>
        <p:txBody>
          <a:bodyPr anchorCtr="0" anchor="ctr" bIns="91425" lIns="91425" rIns="91425" tIns="91425">
            <a:noAutofit/>
          </a:bodyPr>
          <a:lstStyle/>
          <a:p>
            <a:pPr lvl="0">
              <a:spcBef>
                <a:spcPts val="0"/>
              </a:spcBef>
              <a:buNone/>
            </a:pPr>
            <a:r>
              <a:rPr lang="en-US" sz="1800"/>
              <a:t> Adobe Certified Expert - InDesign 2015</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sp>
        <p:nvSpPr>
          <p:cNvPr id="523" name="Shape 523"/>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Looking Towards the Future (Years 2-5) </a:t>
            </a:r>
          </a:p>
        </p:txBody>
      </p:sp>
      <p:sp>
        <p:nvSpPr>
          <p:cNvPr id="524" name="Shape 524"/>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525" name="Shape 525"/>
          <p:cNvSpPr txBox="1"/>
          <p:nvPr>
            <p:ph idx="3"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526" name="Shape 526"/>
          <p:cNvSpPr txBox="1"/>
          <p:nvPr>
            <p:ph idx="4" type="body"/>
          </p:nvPr>
        </p:nvSpPr>
        <p:spPr>
          <a:xfrm>
            <a:off x="4686300" y="882650"/>
            <a:ext cx="4229100" cy="222300"/>
          </a:xfrm>
          <a:prstGeom prst="rect">
            <a:avLst/>
          </a:prstGeom>
        </p:spPr>
        <p:txBody>
          <a:bodyPr anchorCtr="0" anchor="ctr" bIns="91425" lIns="91425" rIns="91425" tIns="91425">
            <a:noAutofit/>
          </a:bodyPr>
          <a:lstStyle/>
          <a:p>
            <a:pPr lvl="0">
              <a:spcBef>
                <a:spcPts val="0"/>
              </a:spcBef>
              <a:buNone/>
            </a:pPr>
            <a:r>
              <a:t/>
            </a:r>
            <a:endParaRPr/>
          </a:p>
        </p:txBody>
      </p:sp>
      <p:sp>
        <p:nvSpPr>
          <p:cNvPr id="527" name="Shape 527"/>
          <p:cNvSpPr txBox="1"/>
          <p:nvPr>
            <p:ph idx="5" type="body"/>
          </p:nvPr>
        </p:nvSpPr>
        <p:spPr>
          <a:xfrm>
            <a:off x="228600" y="882650"/>
            <a:ext cx="4229100" cy="222300"/>
          </a:xfrm>
          <a:prstGeom prst="rect">
            <a:avLst/>
          </a:prstGeom>
        </p:spPr>
        <p:txBody>
          <a:bodyPr anchorCtr="0" anchor="ctr" bIns="91425" lIns="91425" rIns="91425" tIns="91425">
            <a:noAutofit/>
          </a:bodyPr>
          <a:lstStyle/>
          <a:p>
            <a:pPr lvl="0">
              <a:spcBef>
                <a:spcPts val="0"/>
              </a:spcBef>
              <a:buNone/>
            </a:pPr>
            <a:r>
              <a:t/>
            </a:r>
            <a:endParaRPr/>
          </a:p>
        </p:txBody>
      </p:sp>
      <p:sp>
        <p:nvSpPr>
          <p:cNvPr id="528" name="Shape 528"/>
          <p:cNvSpPr/>
          <p:nvPr/>
        </p:nvSpPr>
        <p:spPr>
          <a:xfrm>
            <a:off x="628625" y="1648687"/>
            <a:ext cx="2464650" cy="1971599"/>
          </a:xfrm>
          <a:prstGeom prst="rect">
            <a:avLst/>
          </a:prstGeom>
          <a:gradFill>
            <a:gsLst>
              <a:gs pos="0">
                <a:srgbClr val="5E81C9"/>
              </a:gs>
              <a:gs pos="50000">
                <a:srgbClr val="3B70C9"/>
              </a:gs>
              <a:gs pos="100000">
                <a:srgbClr val="2E60B8"/>
              </a:gs>
            </a:gsLst>
            <a:lin ang="5400012" scaled="0"/>
          </a:gradFill>
          <a:ln>
            <a:noFill/>
          </a:ln>
          <a:effectLst>
            <a:outerShdw blurRad="57150" rotWithShape="0" algn="ctr" dir="5400000" dist="19050">
              <a:srgbClr val="000000">
                <a:alpha val="62750"/>
              </a:srgbClr>
            </a:outerShdw>
          </a:effectLst>
        </p:spPr>
        <p:txBody>
          <a:bodyPr anchorCtr="0" anchor="ctr" bIns="91425" lIns="91425" rIns="91425" tIns="91425">
            <a:noAutofit/>
          </a:bodyPr>
          <a:lstStyle/>
          <a:p>
            <a:pPr lvl="0">
              <a:spcBef>
                <a:spcPts val="0"/>
              </a:spcBef>
              <a:buNone/>
            </a:pPr>
            <a:r>
              <a:t/>
            </a:r>
            <a:endParaRPr/>
          </a:p>
        </p:txBody>
      </p:sp>
      <p:sp>
        <p:nvSpPr>
          <p:cNvPr id="529" name="Shape 529"/>
          <p:cNvSpPr/>
          <p:nvPr/>
        </p:nvSpPr>
        <p:spPr>
          <a:xfrm>
            <a:off x="3339677" y="1648687"/>
            <a:ext cx="2464650" cy="1971599"/>
          </a:xfrm>
          <a:prstGeom prst="rect">
            <a:avLst/>
          </a:prstGeom>
          <a:gradFill>
            <a:gsLst>
              <a:gs pos="0">
                <a:srgbClr val="5E81C9"/>
              </a:gs>
              <a:gs pos="50000">
                <a:srgbClr val="3B70C9"/>
              </a:gs>
              <a:gs pos="100000">
                <a:srgbClr val="2E60B8"/>
              </a:gs>
            </a:gsLst>
            <a:lin ang="5400012" scaled="0"/>
          </a:gradFill>
          <a:ln>
            <a:noFill/>
          </a:ln>
          <a:effectLst>
            <a:outerShdw blurRad="57150" rotWithShape="0" algn="ctr" dir="5400000" dist="19050">
              <a:srgbClr val="000000">
                <a:alpha val="62750"/>
              </a:srgbClr>
            </a:outerShdw>
          </a:effectLst>
        </p:spPr>
        <p:txBody>
          <a:bodyPr anchorCtr="0" anchor="ctr" bIns="91425" lIns="91425" rIns="91425" tIns="91425">
            <a:noAutofit/>
          </a:bodyPr>
          <a:lstStyle/>
          <a:p>
            <a:pPr lvl="0">
              <a:spcBef>
                <a:spcPts val="0"/>
              </a:spcBef>
              <a:buNone/>
            </a:pPr>
            <a:r>
              <a:t/>
            </a:r>
            <a:endParaRPr/>
          </a:p>
        </p:txBody>
      </p:sp>
      <p:sp>
        <p:nvSpPr>
          <p:cNvPr id="530" name="Shape 530"/>
          <p:cNvSpPr txBox="1"/>
          <p:nvPr/>
        </p:nvSpPr>
        <p:spPr>
          <a:xfrm>
            <a:off x="3339677" y="1648687"/>
            <a:ext cx="2464650" cy="1971599"/>
          </a:xfrm>
          <a:prstGeom prst="rect">
            <a:avLst/>
          </a:prstGeom>
          <a:noFill/>
          <a:ln>
            <a:noFill/>
          </a:ln>
        </p:spPr>
        <p:txBody>
          <a:bodyPr anchorCtr="0" anchor="ctr" bIns="160000" lIns="160000" rIns="160000" tIns="160000">
            <a:noAutofit/>
          </a:bodyPr>
          <a:lstStyle/>
          <a:p>
            <a:pPr indent="0" lvl="0" marL="0" marR="0" rtl="0" algn="ctr">
              <a:lnSpc>
                <a:spcPct val="90000"/>
              </a:lnSpc>
              <a:spcBef>
                <a:spcPts val="0"/>
              </a:spcBef>
              <a:spcAft>
                <a:spcPts val="0"/>
              </a:spcAft>
              <a:buSzPct val="25000"/>
              <a:buNone/>
            </a:pPr>
            <a:r>
              <a:rPr b="0" i="0" lang="en-US" sz="4200" u="none" cap="none" strike="noStrike">
                <a:solidFill>
                  <a:schemeClr val="lt1"/>
                </a:solidFill>
                <a:latin typeface="Calibri"/>
                <a:ea typeface="Calibri"/>
                <a:cs typeface="Calibri"/>
                <a:sym typeface="Calibri"/>
              </a:rPr>
              <a:t>Write a </a:t>
            </a:r>
            <a:r>
              <a:rPr lang="en-US" sz="4200">
                <a:solidFill>
                  <a:schemeClr val="lt1"/>
                </a:solidFill>
                <a:latin typeface="Calibri"/>
                <a:ea typeface="Calibri"/>
                <a:cs typeface="Calibri"/>
                <a:sym typeface="Calibri"/>
              </a:rPr>
              <a:t>Pamphlet</a:t>
            </a:r>
          </a:p>
        </p:txBody>
      </p:sp>
      <p:sp>
        <p:nvSpPr>
          <p:cNvPr id="531" name="Shape 531"/>
          <p:cNvSpPr/>
          <p:nvPr/>
        </p:nvSpPr>
        <p:spPr>
          <a:xfrm>
            <a:off x="6050731" y="1648687"/>
            <a:ext cx="2464650" cy="1971599"/>
          </a:xfrm>
          <a:prstGeom prst="rect">
            <a:avLst/>
          </a:prstGeom>
          <a:gradFill>
            <a:gsLst>
              <a:gs pos="0">
                <a:srgbClr val="5E81C9"/>
              </a:gs>
              <a:gs pos="50000">
                <a:srgbClr val="3B70C9"/>
              </a:gs>
              <a:gs pos="100000">
                <a:srgbClr val="2E60B8"/>
              </a:gs>
            </a:gsLst>
            <a:lin ang="5400012" scaled="0"/>
          </a:gradFill>
          <a:ln>
            <a:noFill/>
          </a:ln>
          <a:effectLst>
            <a:outerShdw blurRad="57150" rotWithShape="0" algn="ctr" dir="5400000" dist="19050">
              <a:srgbClr val="000000">
                <a:alpha val="62750"/>
              </a:srgbClr>
            </a:outerShdw>
          </a:effectLst>
        </p:spPr>
        <p:txBody>
          <a:bodyPr anchorCtr="0" anchor="ctr" bIns="91425" lIns="91425" rIns="91425" tIns="91425">
            <a:noAutofit/>
          </a:bodyPr>
          <a:lstStyle/>
          <a:p>
            <a:pPr lvl="0">
              <a:spcBef>
                <a:spcPts val="0"/>
              </a:spcBef>
              <a:buNone/>
            </a:pPr>
            <a:r>
              <a:t/>
            </a:r>
            <a:endParaRPr/>
          </a:p>
        </p:txBody>
      </p:sp>
      <p:sp>
        <p:nvSpPr>
          <p:cNvPr id="532" name="Shape 532"/>
          <p:cNvSpPr txBox="1"/>
          <p:nvPr/>
        </p:nvSpPr>
        <p:spPr>
          <a:xfrm>
            <a:off x="6050731" y="1648687"/>
            <a:ext cx="2464650" cy="1971599"/>
          </a:xfrm>
          <a:prstGeom prst="rect">
            <a:avLst/>
          </a:prstGeom>
          <a:noFill/>
          <a:ln>
            <a:noFill/>
          </a:ln>
        </p:spPr>
        <p:txBody>
          <a:bodyPr anchorCtr="0" anchor="ctr" bIns="160000" lIns="160000" rIns="160000" tIns="160000">
            <a:noAutofit/>
          </a:bodyPr>
          <a:lstStyle/>
          <a:p>
            <a:pPr indent="0" lvl="0" marL="0" marR="0" rtl="0" algn="ctr">
              <a:lnSpc>
                <a:spcPct val="90000"/>
              </a:lnSpc>
              <a:spcBef>
                <a:spcPts val="0"/>
              </a:spcBef>
              <a:spcAft>
                <a:spcPts val="0"/>
              </a:spcAft>
              <a:buSzPct val="25000"/>
              <a:buNone/>
            </a:pPr>
            <a:r>
              <a:rPr b="0" i="0" lang="en-US" sz="4200" u="none" cap="none" strike="noStrike">
                <a:solidFill>
                  <a:schemeClr val="lt1"/>
                </a:solidFill>
                <a:latin typeface="Calibri"/>
                <a:ea typeface="Calibri"/>
                <a:cs typeface="Calibri"/>
                <a:sym typeface="Calibri"/>
              </a:rPr>
              <a:t>Update Portfolio</a:t>
            </a:r>
          </a:p>
        </p:txBody>
      </p:sp>
      <p:sp>
        <p:nvSpPr>
          <p:cNvPr id="533" name="Shape 533"/>
          <p:cNvSpPr/>
          <p:nvPr/>
        </p:nvSpPr>
        <p:spPr>
          <a:xfrm>
            <a:off x="1984150" y="3948975"/>
            <a:ext cx="2464650" cy="1971600"/>
          </a:xfrm>
          <a:prstGeom prst="rect">
            <a:avLst/>
          </a:prstGeom>
          <a:gradFill>
            <a:gsLst>
              <a:gs pos="0">
                <a:srgbClr val="5E81C9"/>
              </a:gs>
              <a:gs pos="50000">
                <a:srgbClr val="3B70C9"/>
              </a:gs>
              <a:gs pos="100000">
                <a:srgbClr val="2E60B8"/>
              </a:gs>
            </a:gsLst>
            <a:lin ang="5400012" scaled="0"/>
          </a:gradFill>
          <a:ln>
            <a:noFill/>
          </a:ln>
          <a:effectLst>
            <a:outerShdw blurRad="57150" rotWithShape="0" algn="ctr" dir="5400000" dist="19050">
              <a:srgbClr val="000000">
                <a:alpha val="62750"/>
              </a:srgbClr>
            </a:outerShdw>
          </a:effectLst>
        </p:spPr>
        <p:txBody>
          <a:bodyPr anchorCtr="0" anchor="ctr" bIns="91425" lIns="91425" rIns="91425" tIns="91425">
            <a:noAutofit/>
          </a:bodyPr>
          <a:lstStyle/>
          <a:p>
            <a:pPr lvl="0">
              <a:spcBef>
                <a:spcPts val="0"/>
              </a:spcBef>
              <a:buNone/>
            </a:pPr>
            <a:r>
              <a:t/>
            </a:r>
            <a:endParaRPr/>
          </a:p>
        </p:txBody>
      </p:sp>
      <p:sp>
        <p:nvSpPr>
          <p:cNvPr id="534" name="Shape 534"/>
          <p:cNvSpPr txBox="1"/>
          <p:nvPr/>
        </p:nvSpPr>
        <p:spPr>
          <a:xfrm>
            <a:off x="1984150" y="3948975"/>
            <a:ext cx="2464650" cy="1971600"/>
          </a:xfrm>
          <a:prstGeom prst="rect">
            <a:avLst/>
          </a:prstGeom>
          <a:noFill/>
          <a:ln>
            <a:noFill/>
          </a:ln>
        </p:spPr>
        <p:txBody>
          <a:bodyPr anchorCtr="0" anchor="ctr" bIns="160000" lIns="160000" rIns="160000" tIns="160000">
            <a:noAutofit/>
          </a:bodyPr>
          <a:lstStyle/>
          <a:p>
            <a:pPr indent="0" lvl="0" marL="0" marR="0" rtl="0" algn="ctr">
              <a:lnSpc>
                <a:spcPct val="90000"/>
              </a:lnSpc>
              <a:spcBef>
                <a:spcPts val="0"/>
              </a:spcBef>
              <a:spcAft>
                <a:spcPts val="0"/>
              </a:spcAft>
              <a:buSzPct val="25000"/>
              <a:buNone/>
            </a:pPr>
            <a:r>
              <a:rPr b="0" i="0" lang="en-US" sz="4200" u="none" cap="none" strike="noStrike">
                <a:solidFill>
                  <a:schemeClr val="lt1"/>
                </a:solidFill>
                <a:latin typeface="Calibri"/>
                <a:ea typeface="Calibri"/>
                <a:cs typeface="Calibri"/>
                <a:sym typeface="Calibri"/>
              </a:rPr>
              <a:t>Learn New Skills</a:t>
            </a:r>
          </a:p>
        </p:txBody>
      </p:sp>
      <p:sp>
        <p:nvSpPr>
          <p:cNvPr id="535" name="Shape 535"/>
          <p:cNvSpPr/>
          <p:nvPr/>
        </p:nvSpPr>
        <p:spPr>
          <a:xfrm>
            <a:off x="4695204" y="3948975"/>
            <a:ext cx="2464649" cy="1971600"/>
          </a:xfrm>
          <a:prstGeom prst="rect">
            <a:avLst/>
          </a:prstGeom>
          <a:gradFill>
            <a:gsLst>
              <a:gs pos="0">
                <a:srgbClr val="5E81C9"/>
              </a:gs>
              <a:gs pos="50000">
                <a:srgbClr val="3B70C9"/>
              </a:gs>
              <a:gs pos="100000">
                <a:srgbClr val="2E60B8"/>
              </a:gs>
            </a:gsLst>
            <a:lin ang="5400012" scaled="0"/>
          </a:gradFill>
          <a:ln>
            <a:noFill/>
          </a:ln>
          <a:effectLst>
            <a:outerShdw blurRad="57150" rotWithShape="0" algn="ctr" dir="5400000" dist="19050">
              <a:srgbClr val="000000">
                <a:alpha val="62750"/>
              </a:srgbClr>
            </a:outerShdw>
          </a:effectLst>
        </p:spPr>
        <p:txBody>
          <a:bodyPr anchorCtr="0" anchor="ctr" bIns="91425" lIns="91425" rIns="91425" tIns="91425">
            <a:noAutofit/>
          </a:bodyPr>
          <a:lstStyle/>
          <a:p>
            <a:pPr lvl="0">
              <a:spcBef>
                <a:spcPts val="0"/>
              </a:spcBef>
              <a:buNone/>
            </a:pPr>
            <a:r>
              <a:t/>
            </a:r>
            <a:endParaRPr/>
          </a:p>
        </p:txBody>
      </p:sp>
      <p:sp>
        <p:nvSpPr>
          <p:cNvPr id="536" name="Shape 536"/>
          <p:cNvSpPr txBox="1"/>
          <p:nvPr/>
        </p:nvSpPr>
        <p:spPr>
          <a:xfrm>
            <a:off x="4695204" y="3948975"/>
            <a:ext cx="2464649" cy="1971600"/>
          </a:xfrm>
          <a:prstGeom prst="rect">
            <a:avLst/>
          </a:prstGeom>
          <a:noFill/>
          <a:ln>
            <a:noFill/>
          </a:ln>
        </p:spPr>
        <p:txBody>
          <a:bodyPr anchorCtr="0" anchor="ctr" bIns="160000" lIns="160000" rIns="160000" tIns="160000">
            <a:noAutofit/>
          </a:bodyPr>
          <a:lstStyle/>
          <a:p>
            <a:pPr indent="0" lvl="0" marL="0" marR="0" rtl="0" algn="ctr">
              <a:lnSpc>
                <a:spcPct val="90000"/>
              </a:lnSpc>
              <a:spcBef>
                <a:spcPts val="0"/>
              </a:spcBef>
              <a:spcAft>
                <a:spcPts val="0"/>
              </a:spcAft>
              <a:buSzPct val="25000"/>
              <a:buNone/>
            </a:pPr>
            <a:r>
              <a:rPr b="0" i="0" lang="en-US" sz="4200" u="none" cap="none" strike="noStrike">
                <a:solidFill>
                  <a:schemeClr val="lt1"/>
                </a:solidFill>
                <a:latin typeface="Calibri"/>
                <a:ea typeface="Calibri"/>
                <a:cs typeface="Calibri"/>
                <a:sym typeface="Calibri"/>
              </a:rPr>
              <a:t>Be True to Company</a:t>
            </a:r>
          </a:p>
        </p:txBody>
      </p:sp>
      <p:sp>
        <p:nvSpPr>
          <p:cNvPr id="537" name="Shape 537"/>
          <p:cNvSpPr txBox="1"/>
          <p:nvPr/>
        </p:nvSpPr>
        <p:spPr>
          <a:xfrm>
            <a:off x="628625" y="1648687"/>
            <a:ext cx="2464650" cy="1971599"/>
          </a:xfrm>
          <a:prstGeom prst="rect">
            <a:avLst/>
          </a:prstGeom>
          <a:noFill/>
          <a:ln>
            <a:noFill/>
          </a:ln>
        </p:spPr>
        <p:txBody>
          <a:bodyPr anchorCtr="0" anchor="ctr" bIns="160000" lIns="160000" rIns="160000" tIns="160000">
            <a:noAutofit/>
          </a:bodyPr>
          <a:lstStyle/>
          <a:p>
            <a:pPr indent="0" lvl="0" marL="0" marR="0" rtl="0" algn="ctr">
              <a:lnSpc>
                <a:spcPct val="90000"/>
              </a:lnSpc>
              <a:spcBef>
                <a:spcPts val="0"/>
              </a:spcBef>
              <a:spcAft>
                <a:spcPts val="0"/>
              </a:spcAft>
              <a:buSzPct val="25000"/>
              <a:buNone/>
            </a:pPr>
            <a:r>
              <a:rPr lang="en-US" sz="4200">
                <a:solidFill>
                  <a:schemeClr val="lt1"/>
                </a:solidFill>
                <a:latin typeface="Calibri"/>
                <a:ea typeface="Calibri"/>
                <a:cs typeface="Calibri"/>
                <a:sym typeface="Calibri"/>
              </a:rPr>
              <a:t>Lectures</a:t>
            </a:r>
            <a:r>
              <a:rPr b="0" i="0" lang="en-US" sz="4200" u="none" cap="none" strike="noStrike">
                <a:solidFill>
                  <a:schemeClr val="lt1"/>
                </a:solidFill>
                <a:latin typeface="Calibri"/>
                <a:ea typeface="Calibri"/>
                <a:cs typeface="Calibri"/>
                <a:sym typeface="Calibri"/>
              </a:rPr>
              <a:t> or Seminars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sp>
        <p:nvSpPr>
          <p:cNvPr id="543" name="Shape 543"/>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Recommendation</a:t>
            </a:r>
          </a:p>
        </p:txBody>
      </p:sp>
      <p:sp>
        <p:nvSpPr>
          <p:cNvPr id="544" name="Shape 544"/>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545" name="Shape 545"/>
          <p:cNvSpPr txBox="1"/>
          <p:nvPr>
            <p:ph idx="1"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rPr lang="en-US"/>
              <a:t>In order to grow brand</a:t>
            </a:r>
          </a:p>
        </p:txBody>
      </p:sp>
      <p:sp>
        <p:nvSpPr>
          <p:cNvPr id="546" name="Shape 546"/>
          <p:cNvSpPr txBox="1"/>
          <p:nvPr>
            <p:ph idx="2" type="body"/>
          </p:nvPr>
        </p:nvSpPr>
        <p:spPr>
          <a:xfrm>
            <a:off x="227500" y="3901637"/>
            <a:ext cx="8686800" cy="2285700"/>
          </a:xfrm>
          <a:prstGeom prst="rect">
            <a:avLst/>
          </a:prstGeom>
        </p:spPr>
        <p:txBody>
          <a:bodyPr anchorCtr="0" anchor="t" bIns="91425" lIns="91425" rIns="91425" tIns="91425">
            <a:noAutofit/>
          </a:bodyPr>
          <a:lstStyle/>
          <a:p>
            <a:pPr lvl="0">
              <a:spcBef>
                <a:spcPts val="0"/>
              </a:spcBef>
              <a:buNone/>
            </a:pPr>
            <a:r>
              <a:t/>
            </a:r>
            <a:endParaRPr/>
          </a:p>
        </p:txBody>
      </p:sp>
      <p:sp>
        <p:nvSpPr>
          <p:cNvPr id="547" name="Shape 547"/>
          <p:cNvSpPr txBox="1"/>
          <p:nvPr>
            <p:ph idx="3" type="body"/>
          </p:nvPr>
        </p:nvSpPr>
        <p:spPr>
          <a:xfrm>
            <a:off x="212725" y="880150"/>
            <a:ext cx="4229100" cy="326700"/>
          </a:xfrm>
          <a:prstGeom prst="rect">
            <a:avLst/>
          </a:prstGeom>
        </p:spPr>
        <p:txBody>
          <a:bodyPr anchorCtr="0" anchor="ctr" bIns="91425" lIns="91425" rIns="91425" tIns="91425">
            <a:noAutofit/>
          </a:bodyPr>
          <a:lstStyle/>
          <a:p>
            <a:pPr lvl="0">
              <a:spcBef>
                <a:spcPts val="0"/>
              </a:spcBef>
              <a:buNone/>
            </a:pPr>
            <a:r>
              <a:rPr lang="en-US" sz="1800"/>
              <a:t>Short Term</a:t>
            </a:r>
          </a:p>
        </p:txBody>
      </p:sp>
      <p:sp>
        <p:nvSpPr>
          <p:cNvPr id="548" name="Shape 548"/>
          <p:cNvSpPr txBox="1"/>
          <p:nvPr>
            <p:ph idx="4" type="body"/>
          </p:nvPr>
        </p:nvSpPr>
        <p:spPr>
          <a:xfrm>
            <a:off x="4686300" y="880150"/>
            <a:ext cx="4229100" cy="326700"/>
          </a:xfrm>
          <a:prstGeom prst="rect">
            <a:avLst/>
          </a:prstGeom>
        </p:spPr>
        <p:txBody>
          <a:bodyPr anchorCtr="0" anchor="ctr" bIns="91425" lIns="91425" rIns="91425" tIns="91425">
            <a:noAutofit/>
          </a:bodyPr>
          <a:lstStyle/>
          <a:p>
            <a:pPr lvl="0">
              <a:spcBef>
                <a:spcPts val="0"/>
              </a:spcBef>
              <a:buNone/>
            </a:pPr>
            <a:r>
              <a:rPr lang="en-US" sz="1800"/>
              <a:t>Long Term</a:t>
            </a:r>
          </a:p>
        </p:txBody>
      </p:sp>
      <p:sp>
        <p:nvSpPr>
          <p:cNvPr id="549" name="Shape 549"/>
          <p:cNvSpPr txBox="1"/>
          <p:nvPr>
            <p:ph idx="5" type="body"/>
          </p:nvPr>
        </p:nvSpPr>
        <p:spPr>
          <a:xfrm>
            <a:off x="227500" y="3053075"/>
            <a:ext cx="8686800" cy="391500"/>
          </a:xfrm>
          <a:prstGeom prst="rect">
            <a:avLst/>
          </a:prstGeom>
        </p:spPr>
        <p:txBody>
          <a:bodyPr anchorCtr="0" anchor="ctr" bIns="91425" lIns="91425" rIns="91425" tIns="91425">
            <a:noAutofit/>
          </a:bodyPr>
          <a:lstStyle/>
          <a:p>
            <a:pPr lvl="0">
              <a:spcBef>
                <a:spcPts val="0"/>
              </a:spcBef>
              <a:buNone/>
            </a:pPr>
            <a:r>
              <a:rPr lang="en-US" sz="1800"/>
              <a:t>The Future is Bright</a:t>
            </a:r>
          </a:p>
        </p:txBody>
      </p:sp>
      <p:sp>
        <p:nvSpPr>
          <p:cNvPr id="550" name="Shape 550"/>
          <p:cNvSpPr txBox="1"/>
          <p:nvPr>
            <p:ph idx="6" type="body"/>
          </p:nvPr>
        </p:nvSpPr>
        <p:spPr>
          <a:xfrm>
            <a:off x="258300" y="1270126"/>
            <a:ext cx="4229100" cy="2044800"/>
          </a:xfrm>
          <a:prstGeom prst="rect">
            <a:avLst/>
          </a:prstGeom>
        </p:spPr>
        <p:txBody>
          <a:bodyPr anchorCtr="0" anchor="t" bIns="91425" lIns="91425" rIns="91425" tIns="91425">
            <a:noAutofit/>
          </a:bodyPr>
          <a:lstStyle/>
          <a:p>
            <a:pPr lvl="0">
              <a:spcBef>
                <a:spcPts val="0"/>
              </a:spcBef>
              <a:buNone/>
            </a:pPr>
            <a:r>
              <a:rPr lang="en-US" sz="1800"/>
              <a:t>Website</a:t>
            </a:r>
          </a:p>
          <a:p>
            <a:pPr lvl="0">
              <a:spcBef>
                <a:spcPts val="0"/>
              </a:spcBef>
              <a:buNone/>
            </a:pPr>
            <a:r>
              <a:rPr lang="en-US" sz="1800"/>
              <a:t>Social Media</a:t>
            </a:r>
          </a:p>
          <a:p>
            <a:pPr lvl="0">
              <a:spcBef>
                <a:spcPts val="0"/>
              </a:spcBef>
              <a:buClr>
                <a:schemeClr val="dk1"/>
              </a:buClr>
              <a:buSzPct val="61111"/>
              <a:buFont typeface="Arial"/>
              <a:buNone/>
            </a:pPr>
            <a:r>
              <a:rPr lang="en-US" sz="1800"/>
              <a:t>Business Plan</a:t>
            </a:r>
          </a:p>
          <a:p>
            <a:pPr lvl="0">
              <a:spcBef>
                <a:spcPts val="0"/>
              </a:spcBef>
              <a:buNone/>
            </a:pPr>
            <a:r>
              <a:t/>
            </a:r>
            <a:endParaRPr sz="1600"/>
          </a:p>
        </p:txBody>
      </p:sp>
      <p:sp>
        <p:nvSpPr>
          <p:cNvPr id="551" name="Shape 551"/>
          <p:cNvSpPr txBox="1"/>
          <p:nvPr>
            <p:ph idx="7" type="body"/>
          </p:nvPr>
        </p:nvSpPr>
        <p:spPr>
          <a:xfrm>
            <a:off x="4686300" y="1206801"/>
            <a:ext cx="4229100" cy="2044800"/>
          </a:xfrm>
          <a:prstGeom prst="rect">
            <a:avLst/>
          </a:prstGeom>
        </p:spPr>
        <p:txBody>
          <a:bodyPr anchorCtr="0" anchor="t" bIns="91425" lIns="91425" rIns="91425" tIns="91425">
            <a:noAutofit/>
          </a:bodyPr>
          <a:lstStyle/>
          <a:p>
            <a:pPr lvl="0">
              <a:spcBef>
                <a:spcPts val="0"/>
              </a:spcBef>
              <a:buNone/>
            </a:pPr>
            <a:r>
              <a:rPr lang="en-US" sz="1800"/>
              <a:t>Deeper Community Relationship</a:t>
            </a:r>
          </a:p>
          <a:p>
            <a:pPr lvl="0">
              <a:spcBef>
                <a:spcPts val="0"/>
              </a:spcBef>
              <a:buNone/>
            </a:pPr>
            <a:r>
              <a:rPr lang="en-US" sz="1800"/>
              <a:t>Adobe Certification</a:t>
            </a:r>
          </a:p>
          <a:p>
            <a:pPr lvl="0">
              <a:spcBef>
                <a:spcPts val="0"/>
              </a:spcBef>
              <a:buNone/>
            </a:pPr>
            <a:r>
              <a:t/>
            </a:r>
            <a:endParaRPr/>
          </a:p>
        </p:txBody>
      </p:sp>
      <p:pic>
        <p:nvPicPr>
          <p:cNvPr id="552" name="Shape 552"/>
          <p:cNvPicPr preferRelativeResize="0"/>
          <p:nvPr/>
        </p:nvPicPr>
        <p:blipFill>
          <a:blip r:embed="rId3">
            <a:alphaModFix/>
          </a:blip>
          <a:stretch>
            <a:fillRect/>
          </a:stretch>
        </p:blipFill>
        <p:spPr>
          <a:xfrm>
            <a:off x="819150" y="3592350"/>
            <a:ext cx="7505700" cy="2647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7" name="Shape 557"/>
        <p:cNvGrpSpPr/>
        <p:nvPr/>
      </p:nvGrpSpPr>
      <p:grpSpPr>
        <a:xfrm>
          <a:off x="0" y="0"/>
          <a:ext cx="0" cy="0"/>
          <a:chOff x="0" y="0"/>
          <a:chExt cx="0" cy="0"/>
        </a:xfrm>
      </p:grpSpPr>
      <p:sp>
        <p:nvSpPr>
          <p:cNvPr id="558" name="Shape 558"/>
          <p:cNvSpPr txBox="1"/>
          <p:nvPr>
            <p:ph idx="1" type="body"/>
          </p:nvPr>
        </p:nvSpPr>
        <p:spPr>
          <a:xfrm>
            <a:off x="977900" y="2882900"/>
            <a:ext cx="7200900" cy="901800"/>
          </a:xfrm>
          <a:prstGeom prst="rect">
            <a:avLst/>
          </a:prstGeom>
        </p:spPr>
        <p:txBody>
          <a:bodyPr anchorCtr="0" anchor="ctr" bIns="91425" lIns="91425" rIns="91425" tIns="91425">
            <a:noAutofit/>
          </a:bodyPr>
          <a:lstStyle/>
          <a:p>
            <a:pPr lvl="0">
              <a:spcBef>
                <a:spcPts val="0"/>
              </a:spcBef>
              <a:buNone/>
            </a:pPr>
            <a:r>
              <a:rPr lang="en-US" sz="3500"/>
              <a:t>Thank You</a:t>
            </a:r>
          </a:p>
          <a:p>
            <a:pPr lvl="0">
              <a:spcBef>
                <a:spcPts val="0"/>
              </a:spcBef>
              <a:buNone/>
            </a:pPr>
            <a:r>
              <a:rPr lang="en-US" sz="3500"/>
              <a:t>Questions?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Meet the Team</a:t>
            </a:r>
          </a:p>
        </p:txBody>
      </p:sp>
      <p:sp>
        <p:nvSpPr>
          <p:cNvPr id="225" name="Shape 225"/>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26" name="Shape 226"/>
          <p:cNvSpPr txBox="1"/>
          <p:nvPr>
            <p:ph idx="1" type="body"/>
          </p:nvPr>
        </p:nvSpPr>
        <p:spPr>
          <a:xfrm>
            <a:off x="228600" y="1473200"/>
            <a:ext cx="8686800" cy="4673700"/>
          </a:xfrm>
          <a:prstGeom prst="rect">
            <a:avLst/>
          </a:prstGeom>
        </p:spPr>
        <p:txBody>
          <a:bodyPr anchorCtr="0" anchor="t" bIns="91425" lIns="91425" rIns="91425" tIns="91425">
            <a:noAutofit/>
          </a:bodyPr>
          <a:lstStyle/>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a:p>
            <a:pPr indent="0" lvl="0" marL="0" rtl="0">
              <a:spcBef>
                <a:spcPts val="0"/>
              </a:spcBef>
              <a:buNone/>
            </a:pPr>
            <a:r>
              <a:t/>
            </a:r>
            <a:endParaRPr sz="1800"/>
          </a:p>
          <a:p>
            <a:pPr indent="-69850" lvl="0" marL="0" rtl="0">
              <a:spcBef>
                <a:spcPts val="0"/>
              </a:spcBef>
              <a:buClr>
                <a:schemeClr val="dk1"/>
              </a:buClr>
              <a:buSzPct val="61111"/>
              <a:buFont typeface="Arial"/>
              <a:buNone/>
            </a:pPr>
            <a:r>
              <a:rPr lang="en-US" sz="1800"/>
              <a:t>    Taymour Siddiqui    Jordan Lim     Emanuella Mikityuk    Zac Bouchard     Matthew Lee</a:t>
            </a:r>
          </a:p>
          <a:p>
            <a:pPr lvl="0">
              <a:spcBef>
                <a:spcPts val="0"/>
              </a:spcBef>
              <a:buNone/>
            </a:pPr>
            <a:r>
              <a:t/>
            </a:r>
            <a:endParaRPr/>
          </a:p>
        </p:txBody>
      </p:sp>
      <p:sp>
        <p:nvSpPr>
          <p:cNvPr id="227" name="Shape 227"/>
          <p:cNvSpPr txBox="1"/>
          <p:nvPr>
            <p:ph idx="2"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228" name="Shape 228"/>
          <p:cNvSpPr txBox="1"/>
          <p:nvPr>
            <p:ph idx="3" type="body"/>
          </p:nvPr>
        </p:nvSpPr>
        <p:spPr>
          <a:xfrm>
            <a:off x="228600" y="889000"/>
            <a:ext cx="8686800" cy="216000"/>
          </a:xfrm>
          <a:prstGeom prst="rect">
            <a:avLst/>
          </a:prstGeom>
        </p:spPr>
        <p:txBody>
          <a:bodyPr anchorCtr="0" anchor="ctr" bIns="91425" lIns="91425" rIns="91425" tIns="91425">
            <a:noAutofit/>
          </a:bodyPr>
          <a:lstStyle/>
          <a:p>
            <a:pPr lvl="0">
              <a:spcBef>
                <a:spcPts val="0"/>
              </a:spcBef>
              <a:buNone/>
            </a:pPr>
            <a:r>
              <a:t/>
            </a:r>
            <a:endParaRPr/>
          </a:p>
        </p:txBody>
      </p:sp>
      <p:pic>
        <p:nvPicPr>
          <p:cNvPr id="229" name="Shape 229"/>
          <p:cNvPicPr preferRelativeResize="0"/>
          <p:nvPr/>
        </p:nvPicPr>
        <p:blipFill>
          <a:blip r:embed="rId3">
            <a:alphaModFix/>
          </a:blip>
          <a:stretch>
            <a:fillRect/>
          </a:stretch>
        </p:blipFill>
        <p:spPr>
          <a:xfrm>
            <a:off x="6886000" y="2292024"/>
            <a:ext cx="1696449" cy="1696449"/>
          </a:xfrm>
          <a:prstGeom prst="rect">
            <a:avLst/>
          </a:prstGeom>
          <a:noFill/>
          <a:ln>
            <a:noFill/>
          </a:ln>
        </p:spPr>
      </p:pic>
      <p:pic>
        <p:nvPicPr>
          <p:cNvPr id="230" name="Shape 230"/>
          <p:cNvPicPr preferRelativeResize="0"/>
          <p:nvPr/>
        </p:nvPicPr>
        <p:blipFill>
          <a:blip r:embed="rId4">
            <a:alphaModFix/>
          </a:blip>
          <a:stretch>
            <a:fillRect/>
          </a:stretch>
        </p:blipFill>
        <p:spPr>
          <a:xfrm>
            <a:off x="5303875" y="2292024"/>
            <a:ext cx="1696451" cy="1696451"/>
          </a:xfrm>
          <a:prstGeom prst="rect">
            <a:avLst/>
          </a:prstGeom>
          <a:noFill/>
          <a:ln>
            <a:noFill/>
          </a:ln>
        </p:spPr>
      </p:pic>
      <p:pic>
        <p:nvPicPr>
          <p:cNvPr id="231" name="Shape 231"/>
          <p:cNvPicPr preferRelativeResize="0"/>
          <p:nvPr/>
        </p:nvPicPr>
        <p:blipFill>
          <a:blip r:embed="rId5">
            <a:alphaModFix/>
          </a:blip>
          <a:stretch>
            <a:fillRect/>
          </a:stretch>
        </p:blipFill>
        <p:spPr>
          <a:xfrm>
            <a:off x="3721750" y="2292024"/>
            <a:ext cx="1696451" cy="1696451"/>
          </a:xfrm>
          <a:prstGeom prst="rect">
            <a:avLst/>
          </a:prstGeom>
          <a:noFill/>
          <a:ln>
            <a:noFill/>
          </a:ln>
        </p:spPr>
      </p:pic>
      <p:pic>
        <p:nvPicPr>
          <p:cNvPr id="232" name="Shape 232"/>
          <p:cNvPicPr preferRelativeResize="0"/>
          <p:nvPr/>
        </p:nvPicPr>
        <p:blipFill>
          <a:blip r:embed="rId6">
            <a:alphaModFix/>
          </a:blip>
          <a:stretch>
            <a:fillRect/>
          </a:stretch>
        </p:blipFill>
        <p:spPr>
          <a:xfrm>
            <a:off x="533400" y="2293249"/>
            <a:ext cx="1696451" cy="1696451"/>
          </a:xfrm>
          <a:prstGeom prst="rect">
            <a:avLst/>
          </a:prstGeom>
          <a:noFill/>
          <a:ln>
            <a:noFill/>
          </a:ln>
        </p:spPr>
      </p:pic>
      <p:pic>
        <p:nvPicPr>
          <p:cNvPr id="233" name="Shape 233"/>
          <p:cNvPicPr preferRelativeResize="0"/>
          <p:nvPr/>
        </p:nvPicPr>
        <p:blipFill>
          <a:blip r:embed="rId7">
            <a:alphaModFix/>
          </a:blip>
          <a:stretch>
            <a:fillRect/>
          </a:stretch>
        </p:blipFill>
        <p:spPr>
          <a:xfrm>
            <a:off x="2099525" y="2293249"/>
            <a:ext cx="1696451" cy="1696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Overview</a:t>
            </a:r>
          </a:p>
        </p:txBody>
      </p:sp>
      <p:sp>
        <p:nvSpPr>
          <p:cNvPr id="240" name="Shape 240"/>
          <p:cNvSpPr txBox="1"/>
          <p:nvPr>
            <p:ph idx="1" type="body"/>
          </p:nvPr>
        </p:nvSpPr>
        <p:spPr>
          <a:xfrm>
            <a:off x="228600" y="1168400"/>
            <a:ext cx="8686800" cy="4673700"/>
          </a:xfrm>
          <a:prstGeom prst="rect">
            <a:avLst/>
          </a:prstGeom>
        </p:spPr>
        <p:txBody>
          <a:bodyPr anchorCtr="0" anchor="t" bIns="91425" lIns="91425" rIns="91425" tIns="91425">
            <a:noAutofit/>
          </a:bodyPr>
          <a:lstStyle/>
          <a:p>
            <a:pPr lvl="0">
              <a:spcBef>
                <a:spcPts val="0"/>
              </a:spcBef>
              <a:buNone/>
            </a:pPr>
            <a:r>
              <a:t/>
            </a:r>
            <a:endParaRPr/>
          </a:p>
        </p:txBody>
      </p:sp>
      <p:sp>
        <p:nvSpPr>
          <p:cNvPr id="241" name="Shape 241"/>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42" name="Shape 242"/>
          <p:cNvSpPr txBox="1"/>
          <p:nvPr>
            <p:ph idx="2"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243" name="Shape 243"/>
          <p:cNvSpPr txBox="1"/>
          <p:nvPr>
            <p:ph idx="3" type="body"/>
          </p:nvPr>
        </p:nvSpPr>
        <p:spPr>
          <a:xfrm>
            <a:off x="228600" y="889000"/>
            <a:ext cx="8686800" cy="216000"/>
          </a:xfrm>
          <a:prstGeom prst="rect">
            <a:avLst/>
          </a:prstGeom>
        </p:spPr>
        <p:txBody>
          <a:bodyPr anchorCtr="0" anchor="ctr" bIns="91425" lIns="91425" rIns="91425" tIns="91425">
            <a:noAutofit/>
          </a:bodyPr>
          <a:lstStyle/>
          <a:p>
            <a:pPr lvl="0">
              <a:spcBef>
                <a:spcPts val="0"/>
              </a:spcBef>
              <a:buNone/>
            </a:pPr>
            <a:r>
              <a:t/>
            </a:r>
            <a:endParaRPr/>
          </a:p>
        </p:txBody>
      </p:sp>
      <p:graphicFrame>
        <p:nvGraphicFramePr>
          <p:cNvPr id="244" name="Shape 244"/>
          <p:cNvGraphicFramePr/>
          <p:nvPr/>
        </p:nvGraphicFramePr>
        <p:xfrm>
          <a:off x="952500" y="1998450"/>
          <a:ext cx="3000000" cy="3000000"/>
        </p:xfrm>
        <a:graphic>
          <a:graphicData uri="http://schemas.openxmlformats.org/drawingml/2006/table">
            <a:tbl>
              <a:tblPr>
                <a:noFill/>
                <a:tableStyleId>{4A3F8E69-BC8A-480A-B579-51F049E6D3D8}</a:tableStyleId>
              </a:tblPr>
              <a:tblGrid>
                <a:gridCol w="3619500"/>
                <a:gridCol w="3619500"/>
              </a:tblGrid>
              <a:tr h="443850">
                <a:tc>
                  <a:txBody>
                    <a:bodyPr>
                      <a:noAutofit/>
                    </a:bodyPr>
                    <a:lstStyle/>
                    <a:p>
                      <a:pPr lvl="0">
                        <a:spcBef>
                          <a:spcPts val="0"/>
                        </a:spcBef>
                        <a:buNone/>
                      </a:pPr>
                      <a:r>
                        <a:rPr lang="en-US" sz="1600"/>
                        <a:t>Midpoint Review</a:t>
                      </a:r>
                    </a:p>
                  </a:txBody>
                  <a:tcPr marT="91425" marB="91425" marR="91425" marL="91425"/>
                </a:tc>
                <a:tc>
                  <a:txBody>
                    <a:bodyPr>
                      <a:noAutofit/>
                    </a:bodyPr>
                    <a:lstStyle/>
                    <a:p>
                      <a:pPr lvl="0">
                        <a:spcBef>
                          <a:spcPts val="0"/>
                        </a:spcBef>
                        <a:buNone/>
                      </a:pPr>
                      <a:r>
                        <a:rPr lang="en-US" sz="1600"/>
                        <a:t>5</a:t>
                      </a:r>
                    </a:p>
                  </a:txBody>
                  <a:tcPr marT="91425" marB="91425" marR="91425" marL="91425"/>
                </a:tc>
              </a:tr>
              <a:tr h="443850">
                <a:tc>
                  <a:txBody>
                    <a:bodyPr>
                      <a:noAutofit/>
                    </a:bodyPr>
                    <a:lstStyle/>
                    <a:p>
                      <a:pPr lvl="0">
                        <a:spcBef>
                          <a:spcPts val="0"/>
                        </a:spcBef>
                        <a:buNone/>
                      </a:pPr>
                      <a:r>
                        <a:rPr lang="en-US" sz="1600"/>
                        <a:t>Website Feedback</a:t>
                      </a:r>
                    </a:p>
                  </a:txBody>
                  <a:tcPr marT="91425" marB="91425" marR="91425" marL="91425"/>
                </a:tc>
                <a:tc>
                  <a:txBody>
                    <a:bodyPr>
                      <a:noAutofit/>
                    </a:bodyPr>
                    <a:lstStyle/>
                    <a:p>
                      <a:pPr lvl="0">
                        <a:spcBef>
                          <a:spcPts val="0"/>
                        </a:spcBef>
                        <a:buNone/>
                      </a:pPr>
                      <a:r>
                        <a:rPr lang="en-US" sz="1600"/>
                        <a:t>6-12</a:t>
                      </a:r>
                    </a:p>
                  </a:txBody>
                  <a:tcPr marT="91425" marB="91425" marR="91425" marL="91425"/>
                </a:tc>
              </a:tr>
              <a:tr h="443850">
                <a:tc>
                  <a:txBody>
                    <a:bodyPr>
                      <a:noAutofit/>
                    </a:bodyPr>
                    <a:lstStyle/>
                    <a:p>
                      <a:pPr lvl="0">
                        <a:spcBef>
                          <a:spcPts val="0"/>
                        </a:spcBef>
                        <a:buNone/>
                      </a:pPr>
                      <a:r>
                        <a:rPr lang="en-US" sz="1600"/>
                        <a:t>Building an Online Presence</a:t>
                      </a:r>
                    </a:p>
                  </a:txBody>
                  <a:tcPr marT="91425" marB="91425" marR="91425" marL="91425"/>
                </a:tc>
                <a:tc>
                  <a:txBody>
                    <a:bodyPr>
                      <a:noAutofit/>
                    </a:bodyPr>
                    <a:lstStyle/>
                    <a:p>
                      <a:pPr lvl="0">
                        <a:spcBef>
                          <a:spcPts val="0"/>
                        </a:spcBef>
                        <a:buNone/>
                      </a:pPr>
                      <a:r>
                        <a:rPr lang="en-US" sz="1600"/>
                        <a:t>13-17</a:t>
                      </a:r>
                    </a:p>
                  </a:txBody>
                  <a:tcPr marT="91425" marB="91425" marR="91425" marL="91425"/>
                </a:tc>
              </a:tr>
              <a:tr h="443850">
                <a:tc>
                  <a:txBody>
                    <a:bodyPr>
                      <a:noAutofit/>
                    </a:bodyPr>
                    <a:lstStyle/>
                    <a:p>
                      <a:pPr lvl="0">
                        <a:spcBef>
                          <a:spcPts val="0"/>
                        </a:spcBef>
                        <a:buClr>
                          <a:schemeClr val="dk1"/>
                        </a:buClr>
                        <a:buSzPct val="68750"/>
                        <a:buFont typeface="Arial"/>
                        <a:buNone/>
                      </a:pPr>
                      <a:r>
                        <a:rPr lang="en-US" sz="1600">
                          <a:solidFill>
                            <a:schemeClr val="dk1"/>
                          </a:solidFill>
                        </a:rPr>
                        <a:t>Finding a Mentor</a:t>
                      </a:r>
                    </a:p>
                  </a:txBody>
                  <a:tcPr marT="91425" marB="91425" marR="91425" marL="91425"/>
                </a:tc>
                <a:tc>
                  <a:txBody>
                    <a:bodyPr>
                      <a:noAutofit/>
                    </a:bodyPr>
                    <a:lstStyle/>
                    <a:p>
                      <a:pPr lvl="0">
                        <a:spcBef>
                          <a:spcPts val="0"/>
                        </a:spcBef>
                        <a:buNone/>
                      </a:pPr>
                      <a:r>
                        <a:rPr lang="en-US" sz="1600"/>
                        <a:t>18-21</a:t>
                      </a:r>
                    </a:p>
                  </a:txBody>
                  <a:tcPr marT="91425" marB="91425" marR="91425" marL="91425"/>
                </a:tc>
              </a:tr>
              <a:tr h="443850">
                <a:tc>
                  <a:txBody>
                    <a:bodyPr>
                      <a:noAutofit/>
                    </a:bodyPr>
                    <a:lstStyle/>
                    <a:p>
                      <a:pPr lvl="0">
                        <a:spcBef>
                          <a:spcPts val="0"/>
                        </a:spcBef>
                        <a:buNone/>
                      </a:pPr>
                      <a:r>
                        <a:rPr lang="en-US" sz="1600">
                          <a:solidFill>
                            <a:schemeClr val="dk1"/>
                          </a:solidFill>
                        </a:rPr>
                        <a:t>Community Involvement</a:t>
                      </a:r>
                    </a:p>
                  </a:txBody>
                  <a:tcPr marT="91425" marB="91425" marR="91425" marL="91425"/>
                </a:tc>
                <a:tc>
                  <a:txBody>
                    <a:bodyPr>
                      <a:noAutofit/>
                    </a:bodyPr>
                    <a:lstStyle/>
                    <a:p>
                      <a:pPr lvl="0">
                        <a:spcBef>
                          <a:spcPts val="0"/>
                        </a:spcBef>
                        <a:buNone/>
                      </a:pPr>
                      <a:r>
                        <a:rPr lang="en-US" sz="1600"/>
                        <a:t>22-23</a:t>
                      </a:r>
                    </a:p>
                  </a:txBody>
                  <a:tcPr marT="91425" marB="91425" marR="91425" marL="91425"/>
                </a:tc>
              </a:tr>
              <a:tr h="443850">
                <a:tc>
                  <a:txBody>
                    <a:bodyPr>
                      <a:noAutofit/>
                    </a:bodyPr>
                    <a:lstStyle/>
                    <a:p>
                      <a:pPr lvl="0" rtl="0">
                        <a:spcBef>
                          <a:spcPts val="0"/>
                        </a:spcBef>
                        <a:buNone/>
                      </a:pPr>
                      <a:r>
                        <a:rPr lang="en-US" sz="1600"/>
                        <a:t>Adobe Certification</a:t>
                      </a:r>
                    </a:p>
                  </a:txBody>
                  <a:tcPr marT="91425" marB="91425" marR="91425" marL="91425"/>
                </a:tc>
                <a:tc>
                  <a:txBody>
                    <a:bodyPr>
                      <a:noAutofit/>
                    </a:bodyPr>
                    <a:lstStyle/>
                    <a:p>
                      <a:pPr lvl="0">
                        <a:spcBef>
                          <a:spcPts val="0"/>
                        </a:spcBef>
                        <a:buNone/>
                      </a:pPr>
                      <a:r>
                        <a:rPr lang="en-US" sz="1600"/>
                        <a:t>24-26</a:t>
                      </a:r>
                    </a:p>
                  </a:txBody>
                  <a:tcPr marT="91425" marB="91425" marR="91425" marL="91425"/>
                </a:tc>
              </a:tr>
              <a:tr h="443850">
                <a:tc>
                  <a:txBody>
                    <a:bodyPr>
                      <a:noAutofit/>
                    </a:bodyPr>
                    <a:lstStyle/>
                    <a:p>
                      <a:pPr lvl="0" rtl="0">
                        <a:spcBef>
                          <a:spcPts val="0"/>
                        </a:spcBef>
                        <a:buNone/>
                      </a:pPr>
                      <a:r>
                        <a:rPr lang="en-US" sz="1600"/>
                        <a:t>Recommendation</a:t>
                      </a:r>
                    </a:p>
                  </a:txBody>
                  <a:tcPr marT="91425" marB="91425" marR="91425" marL="91425"/>
                </a:tc>
                <a:tc>
                  <a:txBody>
                    <a:bodyPr>
                      <a:noAutofit/>
                    </a:bodyPr>
                    <a:lstStyle/>
                    <a:p>
                      <a:pPr lvl="0">
                        <a:spcBef>
                          <a:spcPts val="0"/>
                        </a:spcBef>
                        <a:buNone/>
                      </a:pPr>
                      <a:r>
                        <a:rPr lang="en-US" sz="1600"/>
                        <a:t>27-28</a:t>
                      </a:r>
                    </a:p>
                  </a:txBody>
                  <a:tcPr marT="91425" marB="91425" marR="91425" marL="91425"/>
                </a:tc>
              </a:tr>
              <a:tr h="443850">
                <a:tc>
                  <a:txBody>
                    <a:bodyPr>
                      <a:noAutofit/>
                    </a:bodyPr>
                    <a:lstStyle/>
                    <a:p>
                      <a:pPr lvl="0" rtl="0">
                        <a:spcBef>
                          <a:spcPts val="0"/>
                        </a:spcBef>
                        <a:buNone/>
                      </a:pPr>
                      <a:r>
                        <a:rPr lang="en-US" sz="1600"/>
                        <a:t>Conclusion</a:t>
                      </a:r>
                    </a:p>
                  </a:txBody>
                  <a:tcPr marT="91425" marB="91425" marR="91425" marL="91425"/>
                </a:tc>
                <a:tc>
                  <a:txBody>
                    <a:bodyPr>
                      <a:noAutofit/>
                    </a:bodyPr>
                    <a:lstStyle/>
                    <a:p>
                      <a:pPr lvl="0" rtl="0">
                        <a:spcBef>
                          <a:spcPts val="0"/>
                        </a:spcBef>
                        <a:buNone/>
                      </a:pPr>
                      <a:r>
                        <a:rPr lang="en-US" sz="1600"/>
                        <a:t>29</a:t>
                      </a:r>
                    </a:p>
                  </a:txBody>
                  <a:tcPr marT="91425" marB="91425" marR="91425" marL="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solidFill>
                  <a:schemeClr val="lt1"/>
                </a:solidFill>
              </a:rPr>
              <a:t>Midpoint Review</a:t>
            </a:r>
          </a:p>
        </p:txBody>
      </p:sp>
      <p:sp>
        <p:nvSpPr>
          <p:cNvPr id="251" name="Shape 251"/>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52" name="Shape 252"/>
          <p:cNvSpPr txBox="1"/>
          <p:nvPr>
            <p:ph idx="2"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pic>
        <p:nvPicPr>
          <p:cNvPr id="253" name="Shape 253"/>
          <p:cNvPicPr preferRelativeResize="0"/>
          <p:nvPr/>
        </p:nvPicPr>
        <p:blipFill>
          <a:blip r:embed="rId3">
            <a:alphaModFix/>
          </a:blip>
          <a:stretch>
            <a:fillRect/>
          </a:stretch>
        </p:blipFill>
        <p:spPr>
          <a:xfrm>
            <a:off x="1471200" y="1559334"/>
            <a:ext cx="6201599" cy="37393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sp>
        <p:nvSpPr>
          <p:cNvPr id="259" name="Shape 259"/>
          <p:cNvSpPr txBox="1"/>
          <p:nvPr>
            <p:ph type="title"/>
          </p:nvPr>
        </p:nvSpPr>
        <p:spPr>
          <a:xfrm>
            <a:off x="226458" y="62415"/>
            <a:ext cx="8688900" cy="639900"/>
          </a:xfrm>
          <a:prstGeom prst="rect">
            <a:avLst/>
          </a:prstGeom>
        </p:spPr>
        <p:txBody>
          <a:bodyPr anchorCtr="0" anchor="b" bIns="91425" lIns="91425" rIns="91425" tIns="91425">
            <a:noAutofit/>
          </a:bodyPr>
          <a:lstStyle/>
          <a:p>
            <a:pPr lvl="0">
              <a:spcBef>
                <a:spcPts val="0"/>
              </a:spcBef>
              <a:buNone/>
            </a:pPr>
            <a:r>
              <a:rPr lang="en-US" sz="3000"/>
              <a:t>Home Page </a:t>
            </a:r>
          </a:p>
        </p:txBody>
      </p:sp>
      <p:sp>
        <p:nvSpPr>
          <p:cNvPr id="260" name="Shape 260"/>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61" name="Shape 261"/>
          <p:cNvSpPr txBox="1"/>
          <p:nvPr>
            <p:ph idx="1" type="body"/>
          </p:nvPr>
        </p:nvSpPr>
        <p:spPr>
          <a:xfrm>
            <a:off x="596900" y="6464300"/>
            <a:ext cx="6997800" cy="241200"/>
          </a:xfrm>
          <a:prstGeom prst="rect">
            <a:avLst/>
          </a:prstGeom>
        </p:spPr>
        <p:txBody>
          <a:bodyPr anchorCtr="0" anchor="t" bIns="91425" lIns="91425" rIns="91425" tIns="91425">
            <a:noAutofit/>
          </a:bodyPr>
          <a:lstStyle/>
          <a:p>
            <a:pPr lvl="0">
              <a:spcBef>
                <a:spcPts val="0"/>
              </a:spcBef>
              <a:buNone/>
            </a:pPr>
            <a:r>
              <a:t/>
            </a:r>
            <a:endParaRPr/>
          </a:p>
        </p:txBody>
      </p:sp>
      <p:sp>
        <p:nvSpPr>
          <p:cNvPr id="262" name="Shape 262"/>
          <p:cNvSpPr txBox="1"/>
          <p:nvPr>
            <p:ph idx="3" type="body"/>
          </p:nvPr>
        </p:nvSpPr>
        <p:spPr>
          <a:xfrm>
            <a:off x="220675" y="4596100"/>
            <a:ext cx="4229100" cy="354900"/>
          </a:xfrm>
          <a:prstGeom prst="rect">
            <a:avLst/>
          </a:prstGeom>
        </p:spPr>
        <p:txBody>
          <a:bodyPr anchorCtr="0" anchor="ctr" bIns="91425" lIns="91425" rIns="91425" tIns="91425">
            <a:noAutofit/>
          </a:bodyPr>
          <a:lstStyle/>
          <a:p>
            <a:pPr lvl="0">
              <a:spcBef>
                <a:spcPts val="0"/>
              </a:spcBef>
              <a:buNone/>
            </a:pPr>
            <a:r>
              <a:rPr lang="en-US" sz="1800"/>
              <a:t>Great Qualities</a:t>
            </a:r>
          </a:p>
        </p:txBody>
      </p:sp>
      <p:sp>
        <p:nvSpPr>
          <p:cNvPr id="263" name="Shape 263"/>
          <p:cNvSpPr txBox="1"/>
          <p:nvPr>
            <p:ph idx="4" type="body"/>
          </p:nvPr>
        </p:nvSpPr>
        <p:spPr>
          <a:xfrm>
            <a:off x="4694200" y="4596100"/>
            <a:ext cx="4229100" cy="354900"/>
          </a:xfrm>
          <a:prstGeom prst="rect">
            <a:avLst/>
          </a:prstGeom>
        </p:spPr>
        <p:txBody>
          <a:bodyPr anchorCtr="0" anchor="ctr" bIns="91425" lIns="91425" rIns="91425" tIns="91425">
            <a:noAutofit/>
          </a:bodyPr>
          <a:lstStyle/>
          <a:p>
            <a:pPr lvl="0">
              <a:spcBef>
                <a:spcPts val="0"/>
              </a:spcBef>
              <a:buNone/>
            </a:pPr>
            <a:r>
              <a:rPr lang="en-US" sz="1800"/>
              <a:t>Ideas &amp;  Suggestions</a:t>
            </a:r>
          </a:p>
        </p:txBody>
      </p:sp>
      <p:sp>
        <p:nvSpPr>
          <p:cNvPr id="264" name="Shape 264"/>
          <p:cNvSpPr txBox="1"/>
          <p:nvPr>
            <p:ph idx="6" type="body"/>
          </p:nvPr>
        </p:nvSpPr>
        <p:spPr>
          <a:xfrm>
            <a:off x="220675" y="4958051"/>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Concise </a:t>
            </a:r>
            <a:r>
              <a:rPr lang="en-US" sz="1600"/>
              <a:t>Navigation</a:t>
            </a:r>
            <a:r>
              <a:rPr lang="en-US" sz="1600"/>
              <a:t> Buttons </a:t>
            </a:r>
          </a:p>
          <a:p>
            <a:pPr indent="-330200" lvl="0" marL="457200" rtl="0">
              <a:spcBef>
                <a:spcPts val="0"/>
              </a:spcBef>
              <a:buSzPct val="100000"/>
            </a:pPr>
            <a:r>
              <a:rPr lang="en-US" sz="1600"/>
              <a:t>Blue Background </a:t>
            </a:r>
          </a:p>
          <a:p>
            <a:pPr indent="-330200" lvl="0" marL="457200">
              <a:spcBef>
                <a:spcPts val="0"/>
              </a:spcBef>
              <a:buSzPct val="100000"/>
            </a:pPr>
            <a:r>
              <a:rPr lang="en-US" sz="1600"/>
              <a:t>Like the floating background graphics </a:t>
            </a:r>
          </a:p>
        </p:txBody>
      </p:sp>
      <p:sp>
        <p:nvSpPr>
          <p:cNvPr id="265" name="Shape 265"/>
          <p:cNvSpPr txBox="1"/>
          <p:nvPr>
            <p:ph idx="7" type="body"/>
          </p:nvPr>
        </p:nvSpPr>
        <p:spPr>
          <a:xfrm>
            <a:off x="4694200" y="4881851"/>
            <a:ext cx="4229100" cy="2044799"/>
          </a:xfrm>
          <a:prstGeom prst="rect">
            <a:avLst/>
          </a:prstGeom>
        </p:spPr>
        <p:txBody>
          <a:bodyPr anchorCtr="0" anchor="t" bIns="91425" lIns="91425" rIns="91425" tIns="91425">
            <a:noAutofit/>
          </a:bodyPr>
          <a:lstStyle/>
          <a:p>
            <a:pPr indent="-228600" lvl="0" marL="457200" rtl="0">
              <a:spcBef>
                <a:spcPts val="0"/>
              </a:spcBef>
            </a:pPr>
            <a:r>
              <a:rPr lang="en-US"/>
              <a:t>Cannot easily see the name of the business</a:t>
            </a:r>
          </a:p>
          <a:p>
            <a:pPr indent="-228600" lvl="0" marL="457200" rtl="0">
              <a:spcBef>
                <a:spcPts val="0"/>
              </a:spcBef>
            </a:pPr>
            <a:r>
              <a:rPr lang="en-US"/>
              <a:t>Everything is too big (gives ability to scroll to the sides and to the bottom)</a:t>
            </a:r>
          </a:p>
          <a:p>
            <a:pPr indent="-228600" lvl="0" marL="457200" rtl="0">
              <a:spcBef>
                <a:spcPts val="0"/>
              </a:spcBef>
            </a:pPr>
            <a:r>
              <a:rPr lang="en-US"/>
              <a:t>Change order of the buttons to have about me on the left (read left to right)</a:t>
            </a:r>
          </a:p>
          <a:p>
            <a:pPr indent="-228600" lvl="0" marL="457200" rtl="0">
              <a:spcBef>
                <a:spcPts val="0"/>
              </a:spcBef>
            </a:pPr>
            <a:r>
              <a:rPr lang="en-US"/>
              <a:t>the logo is too big</a:t>
            </a:r>
          </a:p>
          <a:p>
            <a:pPr indent="-228600" lvl="0" marL="457200">
              <a:spcBef>
                <a:spcPts val="0"/>
              </a:spcBef>
            </a:pPr>
            <a:r>
              <a:rPr lang="en-US"/>
              <a:t>everything is too large</a:t>
            </a:r>
          </a:p>
        </p:txBody>
      </p:sp>
      <p:pic>
        <p:nvPicPr>
          <p:cNvPr id="266" name="Shape 266"/>
          <p:cNvPicPr preferRelativeResize="0"/>
          <p:nvPr/>
        </p:nvPicPr>
        <p:blipFill>
          <a:blip r:embed="rId3">
            <a:alphaModFix/>
          </a:blip>
          <a:stretch>
            <a:fillRect/>
          </a:stretch>
        </p:blipFill>
        <p:spPr>
          <a:xfrm>
            <a:off x="845962" y="804249"/>
            <a:ext cx="7452074" cy="3666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226458" y="62415"/>
            <a:ext cx="8688900" cy="639900"/>
          </a:xfrm>
          <a:prstGeom prst="rect">
            <a:avLst/>
          </a:prstGeom>
        </p:spPr>
        <p:txBody>
          <a:bodyPr anchorCtr="0" anchor="b" bIns="91425" lIns="91425" rIns="91425" tIns="91425">
            <a:noAutofit/>
          </a:bodyPr>
          <a:lstStyle/>
          <a:p>
            <a:pPr lvl="0" rtl="0">
              <a:spcBef>
                <a:spcPts val="0"/>
              </a:spcBef>
              <a:buNone/>
            </a:pPr>
            <a:r>
              <a:rPr lang="en-US" sz="3000"/>
              <a:t>About Aaron </a:t>
            </a:r>
          </a:p>
        </p:txBody>
      </p:sp>
      <p:sp>
        <p:nvSpPr>
          <p:cNvPr id="273" name="Shape 273"/>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274" name="Shape 274"/>
          <p:cNvSpPr txBox="1"/>
          <p:nvPr>
            <p:ph idx="1" type="body"/>
          </p:nvPr>
        </p:nvSpPr>
        <p:spPr>
          <a:xfrm>
            <a:off x="596900" y="6464300"/>
            <a:ext cx="6997800" cy="241200"/>
          </a:xfrm>
          <a:prstGeom prst="rect">
            <a:avLst/>
          </a:prstGeom>
        </p:spPr>
        <p:txBody>
          <a:bodyPr anchorCtr="0" anchor="t" bIns="91425" lIns="91425" rIns="91425" tIns="91425">
            <a:noAutofit/>
          </a:bodyPr>
          <a:lstStyle/>
          <a:p>
            <a:pPr lvl="0" rtl="0">
              <a:spcBef>
                <a:spcPts val="0"/>
              </a:spcBef>
              <a:buNone/>
            </a:pPr>
            <a:r>
              <a:t/>
            </a:r>
            <a:endParaRPr/>
          </a:p>
        </p:txBody>
      </p:sp>
      <p:sp>
        <p:nvSpPr>
          <p:cNvPr id="275" name="Shape 275"/>
          <p:cNvSpPr txBox="1"/>
          <p:nvPr>
            <p:ph idx="3" type="body"/>
          </p:nvPr>
        </p:nvSpPr>
        <p:spPr>
          <a:xfrm>
            <a:off x="219600" y="4596125"/>
            <a:ext cx="4229100" cy="354600"/>
          </a:xfrm>
          <a:prstGeom prst="rect">
            <a:avLst/>
          </a:prstGeom>
        </p:spPr>
        <p:txBody>
          <a:bodyPr anchorCtr="0" anchor="ctr" bIns="91425" lIns="91425" rIns="91425" tIns="91425">
            <a:noAutofit/>
          </a:bodyPr>
          <a:lstStyle/>
          <a:p>
            <a:pPr lvl="0" rtl="0">
              <a:spcBef>
                <a:spcPts val="0"/>
              </a:spcBef>
              <a:buNone/>
            </a:pPr>
            <a:r>
              <a:rPr lang="en-US" sz="1800"/>
              <a:t>Great Qualities</a:t>
            </a:r>
          </a:p>
        </p:txBody>
      </p:sp>
      <p:sp>
        <p:nvSpPr>
          <p:cNvPr id="276" name="Shape 276"/>
          <p:cNvSpPr txBox="1"/>
          <p:nvPr>
            <p:ph idx="4" type="body"/>
          </p:nvPr>
        </p:nvSpPr>
        <p:spPr>
          <a:xfrm>
            <a:off x="4693125" y="4596125"/>
            <a:ext cx="4229100" cy="354600"/>
          </a:xfrm>
          <a:prstGeom prst="rect">
            <a:avLst/>
          </a:prstGeom>
        </p:spPr>
        <p:txBody>
          <a:bodyPr anchorCtr="0" anchor="ctr" bIns="91425" lIns="91425" rIns="91425" tIns="91425">
            <a:noAutofit/>
          </a:bodyPr>
          <a:lstStyle/>
          <a:p>
            <a:pPr lvl="0" rtl="0">
              <a:spcBef>
                <a:spcPts val="0"/>
              </a:spcBef>
              <a:buNone/>
            </a:pPr>
            <a:r>
              <a:rPr lang="en-US" sz="1800"/>
              <a:t>Ideas &amp; Suggestions</a:t>
            </a:r>
          </a:p>
        </p:txBody>
      </p:sp>
      <p:sp>
        <p:nvSpPr>
          <p:cNvPr id="277" name="Shape 277"/>
          <p:cNvSpPr txBox="1"/>
          <p:nvPr>
            <p:ph idx="6" type="body"/>
          </p:nvPr>
        </p:nvSpPr>
        <p:spPr>
          <a:xfrm>
            <a:off x="219587" y="4958076"/>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Great format for the buttons and the logo</a:t>
            </a:r>
          </a:p>
          <a:p>
            <a:pPr indent="-330200" lvl="0" marL="457200" rtl="0">
              <a:spcBef>
                <a:spcPts val="0"/>
              </a:spcBef>
              <a:buSzPct val="100000"/>
            </a:pPr>
            <a:r>
              <a:rPr lang="en-US" sz="1600"/>
              <a:t>Signature</a:t>
            </a:r>
            <a:r>
              <a:rPr lang="en-US" sz="1600"/>
              <a:t> is a great touch </a:t>
            </a:r>
          </a:p>
          <a:p>
            <a:pPr indent="0" lvl="0" marL="0" rtl="0">
              <a:spcBef>
                <a:spcPts val="0"/>
              </a:spcBef>
              <a:buNone/>
            </a:pPr>
            <a:r>
              <a:rPr lang="en-US" sz="1600"/>
              <a:t> </a:t>
            </a:r>
          </a:p>
        </p:txBody>
      </p:sp>
      <p:sp>
        <p:nvSpPr>
          <p:cNvPr id="278" name="Shape 278"/>
          <p:cNvSpPr txBox="1"/>
          <p:nvPr>
            <p:ph idx="7" type="body"/>
          </p:nvPr>
        </p:nvSpPr>
        <p:spPr>
          <a:xfrm>
            <a:off x="4693112" y="4958076"/>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Phone Number Edit (530).574-7306</a:t>
            </a:r>
          </a:p>
          <a:p>
            <a:pPr indent="-330200" lvl="0" marL="457200" rtl="0">
              <a:spcBef>
                <a:spcPts val="0"/>
              </a:spcBef>
              <a:buSzPct val="100000"/>
            </a:pPr>
            <a:r>
              <a:rPr lang="en-US" sz="1600"/>
              <a:t>“Accumulative GPA” = </a:t>
            </a:r>
            <a:r>
              <a:rPr lang="en-US" sz="1600"/>
              <a:t>Cumulative (Not sure on the relevance)</a:t>
            </a:r>
          </a:p>
          <a:p>
            <a:pPr indent="-330200" lvl="0" marL="457200" rtl="0">
              <a:spcBef>
                <a:spcPts val="0"/>
              </a:spcBef>
              <a:buSzPct val="100000"/>
            </a:pPr>
            <a:r>
              <a:rPr lang="en-US" sz="1600"/>
              <a:t>Capitalize your major</a:t>
            </a:r>
            <a:r>
              <a:rPr lang="en-US" sz="1600"/>
              <a:t> </a:t>
            </a:r>
          </a:p>
        </p:txBody>
      </p:sp>
      <p:pic>
        <p:nvPicPr>
          <p:cNvPr id="279" name="Shape 279"/>
          <p:cNvPicPr preferRelativeResize="0"/>
          <p:nvPr/>
        </p:nvPicPr>
        <p:blipFill>
          <a:blip r:embed="rId3">
            <a:alphaModFix/>
          </a:blip>
          <a:stretch>
            <a:fillRect/>
          </a:stretch>
        </p:blipFill>
        <p:spPr>
          <a:xfrm>
            <a:off x="1008600" y="845200"/>
            <a:ext cx="7126798" cy="3596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226458" y="62415"/>
            <a:ext cx="8688900" cy="639900"/>
          </a:xfrm>
          <a:prstGeom prst="rect">
            <a:avLst/>
          </a:prstGeom>
        </p:spPr>
        <p:txBody>
          <a:bodyPr anchorCtr="0" anchor="b" bIns="91425" lIns="91425" rIns="91425" tIns="91425">
            <a:noAutofit/>
          </a:bodyPr>
          <a:lstStyle/>
          <a:p>
            <a:pPr lvl="0" rtl="0">
              <a:spcBef>
                <a:spcPts val="0"/>
              </a:spcBef>
              <a:buNone/>
            </a:pPr>
            <a:r>
              <a:rPr lang="en-US" sz="3000"/>
              <a:t>Logo Design</a:t>
            </a:r>
          </a:p>
        </p:txBody>
      </p:sp>
      <p:sp>
        <p:nvSpPr>
          <p:cNvPr id="286" name="Shape 286"/>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287" name="Shape 287"/>
          <p:cNvSpPr txBox="1"/>
          <p:nvPr>
            <p:ph idx="1" type="body"/>
          </p:nvPr>
        </p:nvSpPr>
        <p:spPr>
          <a:xfrm>
            <a:off x="596900" y="6464300"/>
            <a:ext cx="6997800" cy="241200"/>
          </a:xfrm>
          <a:prstGeom prst="rect">
            <a:avLst/>
          </a:prstGeom>
        </p:spPr>
        <p:txBody>
          <a:bodyPr anchorCtr="0" anchor="t" bIns="91425" lIns="91425" rIns="91425" tIns="91425">
            <a:noAutofit/>
          </a:bodyPr>
          <a:lstStyle/>
          <a:p>
            <a:pPr lvl="0" rtl="0">
              <a:spcBef>
                <a:spcPts val="0"/>
              </a:spcBef>
              <a:buNone/>
            </a:pPr>
            <a:r>
              <a:t/>
            </a:r>
            <a:endParaRPr/>
          </a:p>
        </p:txBody>
      </p:sp>
      <p:sp>
        <p:nvSpPr>
          <p:cNvPr id="288" name="Shape 288"/>
          <p:cNvSpPr txBox="1"/>
          <p:nvPr>
            <p:ph idx="3" type="body"/>
          </p:nvPr>
        </p:nvSpPr>
        <p:spPr>
          <a:xfrm>
            <a:off x="219600" y="4596100"/>
            <a:ext cx="4229100" cy="354900"/>
          </a:xfrm>
          <a:prstGeom prst="rect">
            <a:avLst/>
          </a:prstGeom>
        </p:spPr>
        <p:txBody>
          <a:bodyPr anchorCtr="0" anchor="ctr" bIns="91425" lIns="91425" rIns="91425" tIns="91425">
            <a:noAutofit/>
          </a:bodyPr>
          <a:lstStyle/>
          <a:p>
            <a:pPr lvl="0" rtl="0">
              <a:spcBef>
                <a:spcPts val="0"/>
              </a:spcBef>
              <a:buNone/>
            </a:pPr>
            <a:r>
              <a:rPr lang="en-US" sz="1800"/>
              <a:t>Great Qualities</a:t>
            </a:r>
          </a:p>
        </p:txBody>
      </p:sp>
      <p:sp>
        <p:nvSpPr>
          <p:cNvPr id="289" name="Shape 289"/>
          <p:cNvSpPr txBox="1"/>
          <p:nvPr>
            <p:ph idx="4" type="body"/>
          </p:nvPr>
        </p:nvSpPr>
        <p:spPr>
          <a:xfrm>
            <a:off x="4693125" y="4596100"/>
            <a:ext cx="4229100" cy="354900"/>
          </a:xfrm>
          <a:prstGeom prst="rect">
            <a:avLst/>
          </a:prstGeom>
        </p:spPr>
        <p:txBody>
          <a:bodyPr anchorCtr="0" anchor="ctr" bIns="91425" lIns="91425" rIns="91425" tIns="91425">
            <a:noAutofit/>
          </a:bodyPr>
          <a:lstStyle/>
          <a:p>
            <a:pPr lvl="0" rtl="0">
              <a:spcBef>
                <a:spcPts val="0"/>
              </a:spcBef>
              <a:buNone/>
            </a:pPr>
            <a:r>
              <a:rPr lang="en-US" sz="1800"/>
              <a:t>Ideas &amp; Suggestions</a:t>
            </a:r>
          </a:p>
        </p:txBody>
      </p:sp>
      <p:sp>
        <p:nvSpPr>
          <p:cNvPr id="290" name="Shape 290"/>
          <p:cNvSpPr txBox="1"/>
          <p:nvPr>
            <p:ph idx="6" type="body"/>
          </p:nvPr>
        </p:nvSpPr>
        <p:spPr>
          <a:xfrm>
            <a:off x="219587" y="4881851"/>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Nice Variety of logos used</a:t>
            </a:r>
            <a:r>
              <a:rPr lang="en-US" sz="1600"/>
              <a:t> </a:t>
            </a:r>
          </a:p>
          <a:p>
            <a:pPr indent="-330200" lvl="0" marL="457200" rtl="0">
              <a:spcBef>
                <a:spcPts val="0"/>
              </a:spcBef>
              <a:buSzPct val="100000"/>
            </a:pPr>
            <a:r>
              <a:rPr lang="en-US" sz="1600"/>
              <a:t>Great way of grouping the photos together</a:t>
            </a:r>
          </a:p>
          <a:p>
            <a:pPr indent="0" lvl="0" marL="0" rtl="0">
              <a:spcBef>
                <a:spcPts val="0"/>
              </a:spcBef>
              <a:buNone/>
            </a:pPr>
            <a:r>
              <a:rPr lang="en-US" sz="1600"/>
              <a:t> </a:t>
            </a:r>
          </a:p>
        </p:txBody>
      </p:sp>
      <p:sp>
        <p:nvSpPr>
          <p:cNvPr id="291" name="Shape 291"/>
          <p:cNvSpPr txBox="1"/>
          <p:nvPr>
            <p:ph idx="7" type="body"/>
          </p:nvPr>
        </p:nvSpPr>
        <p:spPr>
          <a:xfrm>
            <a:off x="4693112" y="4881851"/>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Some of the logos like DNG are too big </a:t>
            </a:r>
          </a:p>
          <a:p>
            <a:pPr indent="-330200" lvl="0" marL="457200" rtl="0">
              <a:spcBef>
                <a:spcPts val="0"/>
              </a:spcBef>
              <a:buSzPct val="100000"/>
            </a:pPr>
            <a:r>
              <a:rPr lang="en-US" sz="1600"/>
              <a:t>Too much wave at the bottom of the screen (for all pages) </a:t>
            </a:r>
            <a:r>
              <a:rPr lang="en-US" sz="1600"/>
              <a:t> </a:t>
            </a:r>
          </a:p>
        </p:txBody>
      </p:sp>
      <p:pic>
        <p:nvPicPr>
          <p:cNvPr id="292" name="Shape 292"/>
          <p:cNvPicPr preferRelativeResize="0"/>
          <p:nvPr/>
        </p:nvPicPr>
        <p:blipFill>
          <a:blip r:embed="rId3">
            <a:alphaModFix/>
          </a:blip>
          <a:stretch>
            <a:fillRect/>
          </a:stretch>
        </p:blipFill>
        <p:spPr>
          <a:xfrm>
            <a:off x="1073099" y="841037"/>
            <a:ext cx="6997801" cy="361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7" name="Shape 297"/>
        <p:cNvGrpSpPr/>
        <p:nvPr/>
      </p:nvGrpSpPr>
      <p:grpSpPr>
        <a:xfrm>
          <a:off x="0" y="0"/>
          <a:ext cx="0" cy="0"/>
          <a:chOff x="0" y="0"/>
          <a:chExt cx="0" cy="0"/>
        </a:xfrm>
      </p:grpSpPr>
      <p:sp>
        <p:nvSpPr>
          <p:cNvPr id="298" name="Shape 298"/>
          <p:cNvSpPr txBox="1"/>
          <p:nvPr>
            <p:ph type="title"/>
          </p:nvPr>
        </p:nvSpPr>
        <p:spPr>
          <a:xfrm>
            <a:off x="226458" y="62415"/>
            <a:ext cx="8688900" cy="639900"/>
          </a:xfrm>
          <a:prstGeom prst="rect">
            <a:avLst/>
          </a:prstGeom>
        </p:spPr>
        <p:txBody>
          <a:bodyPr anchorCtr="0" anchor="b" bIns="91425" lIns="91425" rIns="91425" tIns="91425">
            <a:noAutofit/>
          </a:bodyPr>
          <a:lstStyle/>
          <a:p>
            <a:pPr lvl="0" rtl="0">
              <a:spcBef>
                <a:spcPts val="0"/>
              </a:spcBef>
              <a:buNone/>
            </a:pPr>
            <a:r>
              <a:rPr lang="en-US" sz="3000"/>
              <a:t>Digital Art</a:t>
            </a:r>
          </a:p>
        </p:txBody>
      </p:sp>
      <p:sp>
        <p:nvSpPr>
          <p:cNvPr id="299" name="Shape 299"/>
          <p:cNvSpPr txBox="1"/>
          <p:nvPr>
            <p:ph idx="12" type="sldNum"/>
          </p:nvPr>
        </p:nvSpPr>
        <p:spPr>
          <a:xfrm>
            <a:off x="212726" y="6286500"/>
            <a:ext cx="447600" cy="266700"/>
          </a:xfrm>
          <a:prstGeom prst="rect">
            <a:avLst/>
          </a:prstGeom>
        </p:spPr>
        <p:txBody>
          <a:bodyPr anchorCtr="0" anchor="ctr" bIns="45700" lIns="91425" rIns="91425" tIns="45700">
            <a:noAutofit/>
          </a:bodyPr>
          <a:lstStyle/>
          <a:p>
            <a:pPr lvl="0" rtl="0">
              <a:spcBef>
                <a:spcPts val="0"/>
              </a:spcBef>
              <a:buNone/>
            </a:pPr>
            <a:fld id="{00000000-1234-1234-1234-123412341234}" type="slidenum">
              <a:rPr lang="en-US"/>
              <a:t>‹#›</a:t>
            </a:fld>
          </a:p>
        </p:txBody>
      </p:sp>
      <p:sp>
        <p:nvSpPr>
          <p:cNvPr id="300" name="Shape 300"/>
          <p:cNvSpPr txBox="1"/>
          <p:nvPr>
            <p:ph idx="1" type="body"/>
          </p:nvPr>
        </p:nvSpPr>
        <p:spPr>
          <a:xfrm>
            <a:off x="596900" y="6464300"/>
            <a:ext cx="6997800" cy="241200"/>
          </a:xfrm>
          <a:prstGeom prst="rect">
            <a:avLst/>
          </a:prstGeom>
        </p:spPr>
        <p:txBody>
          <a:bodyPr anchorCtr="0" anchor="t" bIns="91425" lIns="91425" rIns="91425" tIns="91425">
            <a:noAutofit/>
          </a:bodyPr>
          <a:lstStyle/>
          <a:p>
            <a:pPr lvl="0" rtl="0">
              <a:spcBef>
                <a:spcPts val="0"/>
              </a:spcBef>
              <a:buNone/>
            </a:pPr>
            <a:r>
              <a:t/>
            </a:r>
            <a:endParaRPr/>
          </a:p>
        </p:txBody>
      </p:sp>
      <p:sp>
        <p:nvSpPr>
          <p:cNvPr id="301" name="Shape 301"/>
          <p:cNvSpPr txBox="1"/>
          <p:nvPr>
            <p:ph idx="3" type="body"/>
          </p:nvPr>
        </p:nvSpPr>
        <p:spPr>
          <a:xfrm>
            <a:off x="220700" y="4630050"/>
            <a:ext cx="4229100" cy="348600"/>
          </a:xfrm>
          <a:prstGeom prst="rect">
            <a:avLst/>
          </a:prstGeom>
        </p:spPr>
        <p:txBody>
          <a:bodyPr anchorCtr="0" anchor="ctr" bIns="91425" lIns="91425" rIns="91425" tIns="91425">
            <a:noAutofit/>
          </a:bodyPr>
          <a:lstStyle/>
          <a:p>
            <a:pPr lvl="0" rtl="0">
              <a:spcBef>
                <a:spcPts val="0"/>
              </a:spcBef>
              <a:buNone/>
            </a:pPr>
            <a:r>
              <a:rPr lang="en-US" sz="1800"/>
              <a:t>Great Qualities</a:t>
            </a:r>
          </a:p>
        </p:txBody>
      </p:sp>
      <p:sp>
        <p:nvSpPr>
          <p:cNvPr id="302" name="Shape 302"/>
          <p:cNvSpPr txBox="1"/>
          <p:nvPr>
            <p:ph idx="4" type="body"/>
          </p:nvPr>
        </p:nvSpPr>
        <p:spPr>
          <a:xfrm>
            <a:off x="4694225" y="4630050"/>
            <a:ext cx="4229100" cy="348600"/>
          </a:xfrm>
          <a:prstGeom prst="rect">
            <a:avLst/>
          </a:prstGeom>
        </p:spPr>
        <p:txBody>
          <a:bodyPr anchorCtr="0" anchor="ctr" bIns="91425" lIns="91425" rIns="91425" tIns="91425">
            <a:noAutofit/>
          </a:bodyPr>
          <a:lstStyle/>
          <a:p>
            <a:pPr lvl="0" rtl="0">
              <a:spcBef>
                <a:spcPts val="0"/>
              </a:spcBef>
              <a:buNone/>
            </a:pPr>
            <a:r>
              <a:rPr lang="en-US" sz="1800"/>
              <a:t>Ideas &amp; Suggestions</a:t>
            </a:r>
          </a:p>
        </p:txBody>
      </p:sp>
      <p:sp>
        <p:nvSpPr>
          <p:cNvPr id="303" name="Shape 303"/>
          <p:cNvSpPr txBox="1"/>
          <p:nvPr>
            <p:ph idx="6" type="body"/>
          </p:nvPr>
        </p:nvSpPr>
        <p:spPr>
          <a:xfrm>
            <a:off x="220687" y="4915801"/>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Great presentation of </a:t>
            </a:r>
            <a:r>
              <a:rPr lang="en-US" sz="1600"/>
              <a:t>variety</a:t>
            </a:r>
            <a:r>
              <a:rPr lang="en-US" sz="1600"/>
              <a:t> of media </a:t>
            </a:r>
          </a:p>
          <a:p>
            <a:pPr indent="-330200" lvl="0" marL="457200" rtl="0">
              <a:spcBef>
                <a:spcPts val="0"/>
              </a:spcBef>
              <a:buSzPct val="100000"/>
            </a:pPr>
            <a:r>
              <a:rPr lang="en-US" sz="1600"/>
              <a:t>Good use of large and small graphics </a:t>
            </a:r>
          </a:p>
          <a:p>
            <a:pPr indent="0" lvl="0" marL="0" rtl="0">
              <a:spcBef>
                <a:spcPts val="0"/>
              </a:spcBef>
              <a:buNone/>
            </a:pPr>
            <a:r>
              <a:rPr lang="en-US"/>
              <a:t> </a:t>
            </a:r>
          </a:p>
        </p:txBody>
      </p:sp>
      <p:sp>
        <p:nvSpPr>
          <p:cNvPr id="304" name="Shape 304"/>
          <p:cNvSpPr txBox="1"/>
          <p:nvPr>
            <p:ph idx="7" type="body"/>
          </p:nvPr>
        </p:nvSpPr>
        <p:spPr>
          <a:xfrm>
            <a:off x="4694212" y="4915801"/>
            <a:ext cx="4229100" cy="2044799"/>
          </a:xfrm>
          <a:prstGeom prst="rect">
            <a:avLst/>
          </a:prstGeom>
        </p:spPr>
        <p:txBody>
          <a:bodyPr anchorCtr="0" anchor="t" bIns="91425" lIns="91425" rIns="91425" tIns="91425">
            <a:noAutofit/>
          </a:bodyPr>
          <a:lstStyle/>
          <a:p>
            <a:pPr indent="-330200" lvl="0" marL="457200" rtl="0">
              <a:spcBef>
                <a:spcPts val="0"/>
              </a:spcBef>
              <a:buSzPct val="100000"/>
            </a:pPr>
            <a:r>
              <a:rPr lang="en-US" sz="1600"/>
              <a:t>Nick </a:t>
            </a:r>
            <a:r>
              <a:rPr lang="en-US" sz="1600"/>
              <a:t>Graham</a:t>
            </a:r>
            <a:r>
              <a:rPr lang="en-US" sz="1600"/>
              <a:t> </a:t>
            </a:r>
            <a:r>
              <a:rPr lang="en-US" sz="1600"/>
              <a:t>Photography</a:t>
            </a:r>
            <a:r>
              <a:rPr lang="en-US" sz="1600"/>
              <a:t> is a logo and should not be in this section</a:t>
            </a:r>
            <a:r>
              <a:rPr lang="en-US" sz="1600"/>
              <a:t> </a:t>
            </a:r>
          </a:p>
          <a:p>
            <a:pPr indent="-330200" lvl="0" marL="457200" rtl="0">
              <a:spcBef>
                <a:spcPts val="0"/>
              </a:spcBef>
              <a:buSzPct val="100000"/>
            </a:pPr>
            <a:r>
              <a:rPr lang="en-US" sz="1600"/>
              <a:t>White line half-way down? Categorize</a:t>
            </a:r>
          </a:p>
          <a:p>
            <a:pPr indent="-330200" lvl="0" marL="457200" rtl="0">
              <a:spcBef>
                <a:spcPts val="0"/>
              </a:spcBef>
              <a:buSzPct val="100000"/>
            </a:pPr>
            <a:r>
              <a:rPr lang="en-US" sz="1600"/>
              <a:t>Use 3 images per row to make it less busy (larger use of breaks between images)</a:t>
            </a:r>
          </a:p>
        </p:txBody>
      </p:sp>
      <p:pic>
        <p:nvPicPr>
          <p:cNvPr id="305" name="Shape 305"/>
          <p:cNvPicPr preferRelativeResize="0"/>
          <p:nvPr/>
        </p:nvPicPr>
        <p:blipFill>
          <a:blip r:embed="rId3">
            <a:alphaModFix/>
          </a:blip>
          <a:stretch>
            <a:fillRect/>
          </a:stretch>
        </p:blipFill>
        <p:spPr>
          <a:xfrm>
            <a:off x="1263436" y="807150"/>
            <a:ext cx="6617126" cy="36961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YC+Final+Deliverable">
  <a:themeElements>
    <a:clrScheme name="Bruin Consulting">
      <a:dk1>
        <a:srgbClr val="000000"/>
      </a:dk1>
      <a:lt1>
        <a:srgbClr val="FFFFFF"/>
      </a:lt1>
      <a:dk2>
        <a:srgbClr val="263B86"/>
      </a:dk2>
      <a:lt2>
        <a:srgbClr val="76B6F2"/>
      </a:lt2>
      <a:accent1>
        <a:srgbClr val="FBC01E"/>
      </a:accent1>
      <a:accent2>
        <a:srgbClr val="76B6F2"/>
      </a:accent2>
      <a:accent3>
        <a:srgbClr val="263B86"/>
      </a:accent3>
      <a:accent4>
        <a:srgbClr val="EA7576"/>
      </a:accent4>
      <a:accent5>
        <a:srgbClr val="E03032"/>
      </a:accent5>
      <a:accent6>
        <a:srgbClr val="320708"/>
      </a:accent6>
      <a:hlink>
        <a:srgbClr val="D2D200"/>
      </a:hlink>
      <a:folHlink>
        <a:srgbClr val="D0B9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YC+Final+Deliverable">
  <a:themeElements>
    <a:clrScheme name="Bruin Consulting">
      <a:dk1>
        <a:srgbClr val="000000"/>
      </a:dk1>
      <a:lt1>
        <a:srgbClr val="FFFFFF"/>
      </a:lt1>
      <a:dk2>
        <a:srgbClr val="263B86"/>
      </a:dk2>
      <a:lt2>
        <a:srgbClr val="76B6F2"/>
      </a:lt2>
      <a:accent1>
        <a:srgbClr val="FBC01E"/>
      </a:accent1>
      <a:accent2>
        <a:srgbClr val="76B6F2"/>
      </a:accent2>
      <a:accent3>
        <a:srgbClr val="263B86"/>
      </a:accent3>
      <a:accent4>
        <a:srgbClr val="EA7576"/>
      </a:accent4>
      <a:accent5>
        <a:srgbClr val="E03032"/>
      </a:accent5>
      <a:accent6>
        <a:srgbClr val="320708"/>
      </a:accent6>
      <a:hlink>
        <a:srgbClr val="D2D200"/>
      </a:hlink>
      <a:folHlink>
        <a:srgbClr val="D0B9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YC+Final+Deliverable">
  <a:themeElements>
    <a:clrScheme name="Bruin Consulting">
      <a:dk1>
        <a:srgbClr val="000000"/>
      </a:dk1>
      <a:lt1>
        <a:srgbClr val="FFFFFF"/>
      </a:lt1>
      <a:dk2>
        <a:srgbClr val="263B86"/>
      </a:dk2>
      <a:lt2>
        <a:srgbClr val="76B6F2"/>
      </a:lt2>
      <a:accent1>
        <a:srgbClr val="FBC01E"/>
      </a:accent1>
      <a:accent2>
        <a:srgbClr val="76B6F2"/>
      </a:accent2>
      <a:accent3>
        <a:srgbClr val="263B86"/>
      </a:accent3>
      <a:accent4>
        <a:srgbClr val="EA7576"/>
      </a:accent4>
      <a:accent5>
        <a:srgbClr val="E03032"/>
      </a:accent5>
      <a:accent6>
        <a:srgbClr val="320708"/>
      </a:accent6>
      <a:hlink>
        <a:srgbClr val="D2D200"/>
      </a:hlink>
      <a:folHlink>
        <a:srgbClr val="D0B9F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